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5" r:id="rId8"/>
    <p:sldId id="262" r:id="rId9"/>
    <p:sldId id="264"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3" autoAdjust="0"/>
    <p:restoredTop sz="94660"/>
  </p:normalViewPr>
  <p:slideViewPr>
    <p:cSldViewPr snapToGrid="0">
      <p:cViewPr varScale="1">
        <p:scale>
          <a:sx n="77" d="100"/>
          <a:sy n="77" d="100"/>
        </p:scale>
        <p:origin x="3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D9C29A-0FD9-197A-3085-FB9A9C9DD0E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53A3C5-84E4-8F71-0B91-215494C730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F85769B-9DD3-E884-BF57-0EA43A8B9301}"/>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5" name="フッター プレースホルダー 4">
            <a:extLst>
              <a:ext uri="{FF2B5EF4-FFF2-40B4-BE49-F238E27FC236}">
                <a16:creationId xmlns:a16="http://schemas.microsoft.com/office/drawing/2014/main" id="{9BA34585-A4EA-D0E3-F719-1E2B12C7109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EEEF2DE-8AF8-D851-F7DB-8575A94929FA}"/>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125130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573F89-85E8-1AF6-E950-C2E72A470A2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7B31D4-1DDB-B559-3484-3A976280338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D16E65-2E45-31DF-7DC4-C7408D9900CC}"/>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5" name="フッター プレースホルダー 4">
            <a:extLst>
              <a:ext uri="{FF2B5EF4-FFF2-40B4-BE49-F238E27FC236}">
                <a16:creationId xmlns:a16="http://schemas.microsoft.com/office/drawing/2014/main" id="{A834D221-C12A-0CC4-DAFC-58D3FEDE54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FB39E3-51FB-D416-5115-3DD1F4F00C95}"/>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38661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A3B89BA-D7B4-C098-FD3C-05AAC982B51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E0BE509-A963-E2E4-D834-18083EF4081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1A6AF2-A8F3-5FEE-D479-1C2A6B6ED08D}"/>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5" name="フッター プレースホルダー 4">
            <a:extLst>
              <a:ext uri="{FF2B5EF4-FFF2-40B4-BE49-F238E27FC236}">
                <a16:creationId xmlns:a16="http://schemas.microsoft.com/office/drawing/2014/main" id="{02881F3E-1E60-B7E1-9233-AA98763051C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3A926C-3A12-C19A-FB5F-B65BF380B179}"/>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1796184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6295A7-208A-317D-80D9-90446638953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E30F3BD-8DBB-4F10-8845-0777339D873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D770DB-0A20-820C-D8BF-B3BE269217F8}"/>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5" name="フッター プレースホルダー 4">
            <a:extLst>
              <a:ext uri="{FF2B5EF4-FFF2-40B4-BE49-F238E27FC236}">
                <a16:creationId xmlns:a16="http://schemas.microsoft.com/office/drawing/2014/main" id="{BACC34C3-6A5B-4F43-127D-E88F3014BA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6456E20-B589-61A3-87B4-B5AA778DF6BB}"/>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17080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120CED-8C25-20E9-4ED3-12EECD09E68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748273-9786-C2E7-D1F5-D15AD7000D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384868B-A8FB-C1A6-00F0-DB5008829264}"/>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5" name="フッター プレースホルダー 4">
            <a:extLst>
              <a:ext uri="{FF2B5EF4-FFF2-40B4-BE49-F238E27FC236}">
                <a16:creationId xmlns:a16="http://schemas.microsoft.com/office/drawing/2014/main" id="{54BBCE59-69C0-B90F-4A5D-E5D6BE25CA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EA7949-7F57-5C4A-6545-56BFBB41AED3}"/>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2521204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1FF7F-E6F6-6A57-2676-B359F8DFACD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F1D4D6A-447A-49B9-99EE-17D9085546B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FDB751F-B12F-ED69-E6A7-E62E4BBD2BE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99409CA-47C9-74FD-F196-A7AA8C70DA9A}"/>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6" name="フッター プレースホルダー 5">
            <a:extLst>
              <a:ext uri="{FF2B5EF4-FFF2-40B4-BE49-F238E27FC236}">
                <a16:creationId xmlns:a16="http://schemas.microsoft.com/office/drawing/2014/main" id="{003DFFD1-7D62-B0F9-6EF0-9FAAA77B57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17B426-C20F-DF4F-B4E3-1A084FADC42A}"/>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844854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94FCA0-806E-54AF-1D96-C947BBC0968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5AEF5F7-1093-BE65-351A-3502C41661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90B2608-0EDA-5BCA-3D1D-4D4801E620E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1F7A660-D05E-C7B1-78EC-8405B34962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7406BC3-D67F-111C-4B56-DF4B3D5A7B6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B1B653D-9D4C-03DC-4E24-C8E843B8DCA7}"/>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8" name="フッター プレースホルダー 7">
            <a:extLst>
              <a:ext uri="{FF2B5EF4-FFF2-40B4-BE49-F238E27FC236}">
                <a16:creationId xmlns:a16="http://schemas.microsoft.com/office/drawing/2014/main" id="{6280E1FC-CD55-ACAF-1F47-C3236609D73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9CDB34A-4AD1-15BB-7324-6740525BB53D}"/>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18166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F8857B-7366-DA66-E818-1A1F629DA5A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446CB78-5B94-5F35-4E8C-2A248C5051E2}"/>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4" name="フッター プレースホルダー 3">
            <a:extLst>
              <a:ext uri="{FF2B5EF4-FFF2-40B4-BE49-F238E27FC236}">
                <a16:creationId xmlns:a16="http://schemas.microsoft.com/office/drawing/2014/main" id="{6D94F1ED-CDF4-69DB-46AE-0199F693EF1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2192B07-6FE5-AE7B-BCF8-3F16EBDAB2E9}"/>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421428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F680F7B-6C03-58B2-9A1E-DA6E4155954A}"/>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3" name="フッター プレースホルダー 2">
            <a:extLst>
              <a:ext uri="{FF2B5EF4-FFF2-40B4-BE49-F238E27FC236}">
                <a16:creationId xmlns:a16="http://schemas.microsoft.com/office/drawing/2014/main" id="{D3270A69-043C-F4B2-1131-5D65EAA5258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E4477EF-5DDE-52B9-9EF5-2DDC42F4EED6}"/>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3510580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DA190F-3FB5-8C2D-6A3C-C654FD222E0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4EFEA5B-4C9B-37B9-42CD-30481C4997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3574D9-E2C6-E8BC-CDC9-03A25E765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712C4D9-9715-1B15-7253-27880591128B}"/>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6" name="フッター プレースホルダー 5">
            <a:extLst>
              <a:ext uri="{FF2B5EF4-FFF2-40B4-BE49-F238E27FC236}">
                <a16:creationId xmlns:a16="http://schemas.microsoft.com/office/drawing/2014/main" id="{52D76C25-1E44-03B4-66BF-51CAE3D863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698D91-5F09-D85F-2417-39204104710F}"/>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42901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297AD4-A8C9-0554-696D-BFE2962CC7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93D4901-7AAE-EB04-A901-7AC7896E6C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C3C697D-66C3-950B-FFA6-D348E704C4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705099E-E776-BB00-3AD6-A0E5086EC770}"/>
              </a:ext>
            </a:extLst>
          </p:cNvPr>
          <p:cNvSpPr>
            <a:spLocks noGrp="1"/>
          </p:cNvSpPr>
          <p:nvPr>
            <p:ph type="dt" sz="half" idx="10"/>
          </p:nvPr>
        </p:nvSpPr>
        <p:spPr/>
        <p:txBody>
          <a:bodyPr/>
          <a:lstStyle/>
          <a:p>
            <a:fld id="{EC3205B0-E8EB-4A82-BF1B-B8E1862ECBA2}" type="datetimeFigureOut">
              <a:rPr kumimoji="1" lang="ja-JP" altLang="en-US" smtClean="0"/>
              <a:t>2024/9/20</a:t>
            </a:fld>
            <a:endParaRPr kumimoji="1" lang="ja-JP" altLang="en-US"/>
          </a:p>
        </p:txBody>
      </p:sp>
      <p:sp>
        <p:nvSpPr>
          <p:cNvPr id="6" name="フッター プレースホルダー 5">
            <a:extLst>
              <a:ext uri="{FF2B5EF4-FFF2-40B4-BE49-F238E27FC236}">
                <a16:creationId xmlns:a16="http://schemas.microsoft.com/office/drawing/2014/main" id="{77C23D59-50D5-D14E-8566-3A78D21254E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0A8B49-4710-2C77-CAC4-175F394E8E70}"/>
              </a:ext>
            </a:extLst>
          </p:cNvPr>
          <p:cNvSpPr>
            <a:spLocks noGrp="1"/>
          </p:cNvSpPr>
          <p:nvPr>
            <p:ph type="sldNum" sz="quarter" idx="12"/>
          </p:nvPr>
        </p:nvSpPr>
        <p:spPr/>
        <p:txBody>
          <a:body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2023143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635ACB2-B9A9-8C7A-E4D1-97817848F7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5AEE81-92C8-556D-FD2A-CF138B9A60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A7EE06-6521-DE8B-78A3-659C75F30F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3205B0-E8EB-4A82-BF1B-B8E1862ECBA2}" type="datetimeFigureOut">
              <a:rPr kumimoji="1" lang="ja-JP" altLang="en-US" smtClean="0"/>
              <a:t>2024/9/20</a:t>
            </a:fld>
            <a:endParaRPr kumimoji="1" lang="ja-JP" altLang="en-US"/>
          </a:p>
        </p:txBody>
      </p:sp>
      <p:sp>
        <p:nvSpPr>
          <p:cNvPr id="5" name="フッター プレースホルダー 4">
            <a:extLst>
              <a:ext uri="{FF2B5EF4-FFF2-40B4-BE49-F238E27FC236}">
                <a16:creationId xmlns:a16="http://schemas.microsoft.com/office/drawing/2014/main" id="{CC85F485-7EF3-58B2-2690-F95085393F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73CFFE6-1E0E-8354-B878-C92497EC72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D98A4-D4BD-4394-B9FE-DC1C702A2217}" type="slidenum">
              <a:rPr kumimoji="1" lang="ja-JP" altLang="en-US" smtClean="0"/>
              <a:t>‹#›</a:t>
            </a:fld>
            <a:endParaRPr kumimoji="1" lang="ja-JP" altLang="en-US"/>
          </a:p>
        </p:txBody>
      </p:sp>
    </p:spTree>
    <p:extLst>
      <p:ext uri="{BB962C8B-B14F-4D97-AF65-F5344CB8AC3E}">
        <p14:creationId xmlns:p14="http://schemas.microsoft.com/office/powerpoint/2010/main" val="370324440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3" name="Arc 32">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E94A9508-9ECF-62E0-DA72-03D46C55CAF6}"/>
              </a:ext>
            </a:extLst>
          </p:cNvPr>
          <p:cNvSpPr>
            <a:spLocks noGrp="1"/>
          </p:cNvSpPr>
          <p:nvPr>
            <p:ph type="ctrTitle"/>
          </p:nvPr>
        </p:nvSpPr>
        <p:spPr>
          <a:xfrm>
            <a:off x="4038600" y="1939159"/>
            <a:ext cx="7644627" cy="2751086"/>
          </a:xfrm>
        </p:spPr>
        <p:txBody>
          <a:bodyPr>
            <a:normAutofit/>
          </a:bodyPr>
          <a:lstStyle/>
          <a:p>
            <a:pPr algn="r"/>
            <a:r>
              <a:rPr kumimoji="1" lang="ja-JP" altLang="en-US">
                <a:latin typeface="HG丸ｺﾞｼｯｸM-PRO" panose="020F0600000000000000" pitchFamily="50" charset="-128"/>
                <a:ea typeface="HG丸ｺﾞｼｯｸM-PRO" panose="020F0600000000000000" pitchFamily="50" charset="-128"/>
              </a:rPr>
              <a:t>令和６年度</a:t>
            </a:r>
            <a:br>
              <a:rPr kumimoji="1" lang="en-US" altLang="ja-JP">
                <a:latin typeface="HG丸ｺﾞｼｯｸM-PRO" panose="020F0600000000000000" pitchFamily="50" charset="-128"/>
                <a:ea typeface="HG丸ｺﾞｼｯｸM-PRO" panose="020F0600000000000000" pitchFamily="50" charset="-128"/>
              </a:rPr>
            </a:br>
            <a:r>
              <a:rPr kumimoji="1" lang="ja-JP" altLang="en-US">
                <a:latin typeface="HG丸ｺﾞｼｯｸM-PRO" panose="020F0600000000000000" pitchFamily="50" charset="-128"/>
                <a:ea typeface="HG丸ｺﾞｼｯｸM-PRO" panose="020F0600000000000000" pitchFamily="50" charset="-128"/>
              </a:rPr>
              <a:t>研修エントリー制度について</a:t>
            </a:r>
          </a:p>
        </p:txBody>
      </p:sp>
      <p:sp>
        <p:nvSpPr>
          <p:cNvPr id="3" name="字幕 2">
            <a:extLst>
              <a:ext uri="{FF2B5EF4-FFF2-40B4-BE49-F238E27FC236}">
                <a16:creationId xmlns:a16="http://schemas.microsoft.com/office/drawing/2014/main" id="{C8F4A936-1117-9D73-FC85-38299BB3697B}"/>
              </a:ext>
            </a:extLst>
          </p:cNvPr>
          <p:cNvSpPr>
            <a:spLocks noGrp="1"/>
          </p:cNvSpPr>
          <p:nvPr>
            <p:ph type="subTitle" idx="1"/>
          </p:nvPr>
        </p:nvSpPr>
        <p:spPr>
          <a:xfrm>
            <a:off x="4038600" y="4782320"/>
            <a:ext cx="7644627" cy="1329443"/>
          </a:xfrm>
        </p:spPr>
        <p:txBody>
          <a:bodyPr>
            <a:normAutofit/>
          </a:bodyPr>
          <a:lstStyle/>
          <a:p>
            <a:pPr algn="r"/>
            <a:endParaRPr kumimoji="1" lang="ja-JP" altLang="en-US"/>
          </a:p>
        </p:txBody>
      </p:sp>
    </p:spTree>
    <p:extLst>
      <p:ext uri="{BB962C8B-B14F-4D97-AF65-F5344CB8AC3E}">
        <p14:creationId xmlns:p14="http://schemas.microsoft.com/office/powerpoint/2010/main" val="3604170698"/>
      </p:ext>
    </p:extLst>
  </p:cSld>
  <p:clrMapOvr>
    <a:masterClrMapping/>
  </p:clrMapOvr>
  <mc:AlternateContent xmlns:mc="http://schemas.openxmlformats.org/markup-compatibility/2006" xmlns:p14="http://schemas.microsoft.com/office/powerpoint/2010/main">
    <mc:Choice Requires="p14">
      <p:transition spd="slow" p14:dur="2000" advTm="1458"/>
    </mc:Choice>
    <mc:Fallback xmlns="">
      <p:transition spd="slow" advTm="145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8365BA-22D6-14D5-42E6-3AAC3040E113}"/>
              </a:ext>
            </a:extLst>
          </p:cNvPr>
          <p:cNvSpPr>
            <a:spLocks noGrp="1"/>
          </p:cNvSpPr>
          <p:nvPr>
            <p:ph type="title"/>
          </p:nvPr>
        </p:nvSpPr>
        <p:spPr>
          <a:xfrm>
            <a:off x="1198181" y="728906"/>
            <a:ext cx="9792471" cy="2057037"/>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令和６年度 研修エントリー制度</a:t>
            </a:r>
            <a:br>
              <a:rPr kumimoji="1" lang="en-US" altLang="ja-JP" dirty="0">
                <a:latin typeface="HG丸ｺﾞｼｯｸM-PRO" panose="020F0600000000000000" pitchFamily="50" charset="-128"/>
                <a:ea typeface="HG丸ｺﾞｼｯｸM-PRO" panose="020F0600000000000000" pitchFamily="50" charset="-128"/>
              </a:rPr>
            </a:br>
            <a:r>
              <a:rPr kumimoji="1" lang="ja-JP" altLang="en-US" dirty="0">
                <a:latin typeface="HG丸ｺﾞｼｯｸM-PRO" panose="020F0600000000000000" pitchFamily="50" charset="-128"/>
                <a:ea typeface="HG丸ｺﾞｼｯｸM-PRO" panose="020F0600000000000000" pitchFamily="50" charset="-128"/>
              </a:rPr>
              <a:t>について</a:t>
            </a:r>
          </a:p>
        </p:txBody>
      </p:sp>
      <p:sp>
        <p:nvSpPr>
          <p:cNvPr id="3" name="コンテンツ プレースホルダー 2">
            <a:extLst>
              <a:ext uri="{FF2B5EF4-FFF2-40B4-BE49-F238E27FC236}">
                <a16:creationId xmlns:a16="http://schemas.microsoft.com/office/drawing/2014/main" id="{28316C17-8B14-00D6-C45C-F0879569F70D}"/>
              </a:ext>
            </a:extLst>
          </p:cNvPr>
          <p:cNvSpPr>
            <a:spLocks noGrp="1"/>
          </p:cNvSpPr>
          <p:nvPr>
            <p:ph idx="1"/>
          </p:nvPr>
        </p:nvSpPr>
        <p:spPr>
          <a:xfrm>
            <a:off x="1198181" y="2957665"/>
            <a:ext cx="10127545" cy="3171423"/>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受講項目と申請手順</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申請方法</a:t>
            </a:r>
            <a:endParaRPr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ポイントの経過措置</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スケジュール</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58699354"/>
      </p:ext>
    </p:extLst>
  </p:cSld>
  <p:clrMapOvr>
    <a:masterClrMapping/>
  </p:clrMapOvr>
  <mc:AlternateContent xmlns:mc="http://schemas.openxmlformats.org/markup-compatibility/2006" xmlns:p14="http://schemas.microsoft.com/office/powerpoint/2010/main">
    <mc:Choice Requires="p14">
      <p:transition spd="slow" p14:dur="2000" advTm="5634"/>
    </mc:Choice>
    <mc:Fallback xmlns="">
      <p:transition spd="slow" advTm="563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3801A4-4B77-284D-EF33-5D80A634FAC8}"/>
              </a:ext>
            </a:extLst>
          </p:cNvPr>
          <p:cNvSpPr>
            <a:spLocks noGrp="1"/>
          </p:cNvSpPr>
          <p:nvPr>
            <p:ph type="title"/>
          </p:nvPr>
        </p:nvSpPr>
        <p:spPr>
          <a:xfrm>
            <a:off x="1198181" y="728907"/>
            <a:ext cx="9792471" cy="1083852"/>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受講項目</a:t>
            </a:r>
          </a:p>
        </p:txBody>
      </p:sp>
      <p:sp>
        <p:nvSpPr>
          <p:cNvPr id="3" name="コンテンツ プレースホルダー 2">
            <a:extLst>
              <a:ext uri="{FF2B5EF4-FFF2-40B4-BE49-F238E27FC236}">
                <a16:creationId xmlns:a16="http://schemas.microsoft.com/office/drawing/2014/main" id="{E1C2B8ED-24E8-2CE9-57E9-512314F7929B}"/>
              </a:ext>
            </a:extLst>
          </p:cNvPr>
          <p:cNvSpPr>
            <a:spLocks noGrp="1"/>
          </p:cNvSpPr>
          <p:nvPr>
            <p:ph idx="1"/>
          </p:nvPr>
        </p:nvSpPr>
        <p:spPr>
          <a:xfrm>
            <a:off x="1198181" y="2470490"/>
            <a:ext cx="10140420" cy="3658604"/>
          </a:xfrm>
        </p:spPr>
        <p:txBody>
          <a:bodyPr>
            <a:normAutofit/>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前年度と同様以下</a:t>
            </a:r>
            <a:r>
              <a:rPr kumimoji="1" lang="ja-JP" altLang="en-US" dirty="0">
                <a:highlight>
                  <a:srgbClr val="FFFF00"/>
                </a:highlight>
                <a:latin typeface="HG丸ｺﾞｼｯｸM-PRO" panose="020F0600000000000000" pitchFamily="50" charset="-128"/>
                <a:ea typeface="HG丸ｺﾞｼｯｸM-PRO" panose="020F0600000000000000" pitchFamily="50" charset="-128"/>
              </a:rPr>
              <a:t>３つのカテゴリ</a:t>
            </a:r>
            <a:r>
              <a:rPr kumimoji="1" lang="ja-JP" altLang="en-US" dirty="0">
                <a:latin typeface="HG丸ｺﾞｼｯｸM-PRO" panose="020F0600000000000000" pitchFamily="50" charset="-128"/>
                <a:ea typeface="HG丸ｺﾞｼｯｸM-PRO" panose="020F0600000000000000" pitchFamily="50" charset="-128"/>
              </a:rPr>
              <a:t>を設けています。</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①必須研修（応急手当研修）</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②職務に対する研修</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③自由選択研修</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各カテゴリにつき１つ研修を受講してください。</a:t>
            </a:r>
            <a:endParaRPr kumimoji="1" lang="ja-JP" altLang="en-US" dirty="0"/>
          </a:p>
        </p:txBody>
      </p:sp>
    </p:spTree>
    <p:extLst>
      <p:ext uri="{BB962C8B-B14F-4D97-AF65-F5344CB8AC3E}">
        <p14:creationId xmlns:p14="http://schemas.microsoft.com/office/powerpoint/2010/main" val="4224702155"/>
      </p:ext>
    </p:extLst>
  </p:cSld>
  <p:clrMapOvr>
    <a:masterClrMapping/>
  </p:clrMapOvr>
  <mc:AlternateContent xmlns:mc="http://schemas.openxmlformats.org/markup-compatibility/2006" xmlns:p14="http://schemas.microsoft.com/office/powerpoint/2010/main">
    <mc:Choice Requires="p14">
      <p:transition spd="slow" p14:dur="2000" advTm="9859"/>
    </mc:Choice>
    <mc:Fallback xmlns="">
      <p:transition spd="slow" advTm="985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73475F-2F7F-B906-F00A-336C4C4D256E}"/>
              </a:ext>
            </a:extLst>
          </p:cNvPr>
          <p:cNvSpPr>
            <a:spLocks noGrp="1"/>
          </p:cNvSpPr>
          <p:nvPr>
            <p:ph type="title"/>
          </p:nvPr>
        </p:nvSpPr>
        <p:spPr>
          <a:xfrm>
            <a:off x="1198181" y="119493"/>
            <a:ext cx="9792471" cy="2057037"/>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受講項目</a:t>
            </a:r>
          </a:p>
        </p:txBody>
      </p:sp>
      <p:sp>
        <p:nvSpPr>
          <p:cNvPr id="3" name="コンテンツ プレースホルダー 2">
            <a:extLst>
              <a:ext uri="{FF2B5EF4-FFF2-40B4-BE49-F238E27FC236}">
                <a16:creationId xmlns:a16="http://schemas.microsoft.com/office/drawing/2014/main" id="{AB946F06-0093-E652-A3B3-EE818204329E}"/>
              </a:ext>
            </a:extLst>
          </p:cNvPr>
          <p:cNvSpPr>
            <a:spLocks noGrp="1"/>
          </p:cNvSpPr>
          <p:nvPr>
            <p:ph idx="1"/>
          </p:nvPr>
        </p:nvSpPr>
        <p:spPr>
          <a:xfrm>
            <a:off x="1198181" y="1783080"/>
            <a:ext cx="9957499" cy="4389119"/>
          </a:xfrm>
        </p:spPr>
        <p:txBody>
          <a:bodyPr>
            <a:normAutofit fontScale="77500" lnSpcReduction="20000"/>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①必須研修</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法人が指定する必須研修です。令和６年度は伊丹市消防局より配信されている応急手当研修としています。</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申請は不要で、令和６年</a:t>
            </a:r>
            <a:r>
              <a:rPr lang="en-US" altLang="ja-JP" dirty="0">
                <a:latin typeface="HG丸ｺﾞｼｯｸM-PRO" panose="020F0600000000000000" pitchFamily="50" charset="-128"/>
                <a:ea typeface="HG丸ｺﾞｼｯｸM-PRO" panose="020F0600000000000000" pitchFamily="50" charset="-128"/>
              </a:rPr>
              <a:t>10</a:t>
            </a:r>
            <a:r>
              <a:rPr lang="ja-JP" altLang="en-US">
                <a:latin typeface="HG丸ｺﾞｼｯｸM-PRO" panose="020F0600000000000000" pitchFamily="50" charset="-128"/>
                <a:ea typeface="HG丸ｺﾞｼｯｸM-PRO" panose="020F0600000000000000" pitchFamily="50" charset="-128"/>
              </a:rPr>
              <a:t>月１日より視聴可能です。</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②職務に対する研修</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職務の向上につながる研修です。外部研修、または、別添の</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職務に関する研修</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をご確認いただき、職種に対応した研修項目を</a:t>
            </a:r>
            <a:r>
              <a:rPr lang="en-US" altLang="ja-JP" dirty="0">
                <a:latin typeface="HG丸ｺﾞｼｯｸM-PRO" panose="020F0600000000000000" pitchFamily="50" charset="-128"/>
                <a:ea typeface="HG丸ｺﾞｼｯｸM-PRO" panose="020F0600000000000000" pitchFamily="50" charset="-128"/>
              </a:rPr>
              <a:t>e</a:t>
            </a:r>
            <a:r>
              <a:rPr lang="ja-JP" altLang="en-US" dirty="0">
                <a:latin typeface="HG丸ｺﾞｼｯｸM-PRO" panose="020F0600000000000000" pitchFamily="50" charset="-128"/>
                <a:ea typeface="HG丸ｺﾞｼｯｸM-PRO" panose="020F0600000000000000" pitchFamily="50" charset="-128"/>
              </a:rPr>
              <a:t>ラーニング研修から選択してください。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③自由選択研修</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　個人スキルの向上につながる研修を</a:t>
            </a:r>
            <a:r>
              <a:rPr kumimoji="1" lang="en-US" altLang="ja-JP" dirty="0">
                <a:latin typeface="HG丸ｺﾞｼｯｸM-PRO" panose="020F0600000000000000" pitchFamily="50" charset="-128"/>
                <a:ea typeface="HG丸ｺﾞｼｯｸM-PRO" panose="020F0600000000000000" pitchFamily="50" charset="-128"/>
              </a:rPr>
              <a:t>e</a:t>
            </a:r>
            <a:r>
              <a:rPr kumimoji="1" lang="ja-JP" altLang="en-US" dirty="0">
                <a:latin typeface="HG丸ｺﾞｼｯｸM-PRO" panose="020F0600000000000000" pitchFamily="50" charset="-128"/>
                <a:ea typeface="HG丸ｺﾞｼｯｸM-PRO" panose="020F0600000000000000" pitchFamily="50" charset="-128"/>
              </a:rPr>
              <a:t>ラーニング研修</a:t>
            </a:r>
            <a:r>
              <a:rPr lang="ja-JP" altLang="en-US" dirty="0">
                <a:latin typeface="HG丸ｺﾞｼｯｸM-PRO" panose="020F0600000000000000" pitchFamily="50" charset="-128"/>
                <a:ea typeface="HG丸ｺﾞｼｯｸM-PRO" panose="020F0600000000000000" pitchFamily="50" charset="-128"/>
              </a:rPr>
              <a:t>から選択してください</a:t>
            </a:r>
            <a:r>
              <a:rPr lang="ja-JP" altLang="en-US" sz="2200" dirty="0">
                <a:latin typeface="HG丸ｺﾞｼｯｸM-PRO" panose="020F0600000000000000" pitchFamily="50" charset="-128"/>
                <a:ea typeface="HG丸ｺﾞｼｯｸM-PRO" panose="020F0600000000000000" pitchFamily="50" charset="-128"/>
              </a:rPr>
              <a:t>。</a:t>
            </a:r>
            <a:endParaRPr kumimoji="1" lang="en-US" altLang="ja-JP" sz="22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　</a:t>
            </a:r>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09896798"/>
      </p:ext>
    </p:extLst>
  </p:cSld>
  <p:clrMapOvr>
    <a:masterClrMapping/>
  </p:clrMapOvr>
  <mc:AlternateContent xmlns:mc="http://schemas.openxmlformats.org/markup-compatibility/2006" xmlns:p14="http://schemas.microsoft.com/office/powerpoint/2010/main">
    <mc:Choice Requires="p14">
      <p:transition spd="slow" p14:dur="2000" advTm="16372"/>
    </mc:Choice>
    <mc:Fallback xmlns="">
      <p:transition spd="slow" advTm="1637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0E9AA4-C831-CD57-4645-234F86B372EF}"/>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受講項目（外部研修の取扱い</a:t>
            </a:r>
            <a:r>
              <a:rPr lang="ja-JP" altLang="en-US" dirty="0">
                <a:latin typeface="HG丸ｺﾞｼｯｸM-PRO" panose="020F0600000000000000" pitchFamily="50" charset="-128"/>
                <a:ea typeface="HG丸ｺﾞｼｯｸM-PRO" panose="020F0600000000000000" pitchFamily="50" charset="-128"/>
              </a:rPr>
              <a:t>）</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8D74CB7B-E3F9-63A2-9CFA-66B8FEE255EC}"/>
              </a:ext>
            </a:extLst>
          </p:cNvPr>
          <p:cNvSpPr>
            <a:spLocks noGrp="1"/>
          </p:cNvSpPr>
          <p:nvPr>
            <p:ph idx="1"/>
          </p:nvPr>
        </p:nvSpPr>
        <p:spPr/>
        <p:txBody>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職務に対する研修については、令和６年度中に</a:t>
            </a:r>
            <a:r>
              <a:rPr kumimoji="1" lang="ja-JP" altLang="en-US" dirty="0">
                <a:highlight>
                  <a:srgbClr val="FFFF00"/>
                </a:highlight>
                <a:latin typeface="HG丸ｺﾞｼｯｸM-PRO" panose="020F0600000000000000" pitchFamily="50" charset="-128"/>
                <a:ea typeface="HG丸ｺﾞｼｯｸM-PRO" panose="020F0600000000000000" pitchFamily="50" charset="-128"/>
              </a:rPr>
              <a:t>職務の向上のために参加した外部研修についても対象</a:t>
            </a:r>
            <a:r>
              <a:rPr kumimoji="1" lang="ja-JP" altLang="en-US" dirty="0">
                <a:latin typeface="HG丸ｺﾞｼｯｸM-PRO" panose="020F0600000000000000" pitchFamily="50" charset="-128"/>
                <a:ea typeface="HG丸ｺﾞｼｯｸM-PRO" panose="020F0600000000000000" pitchFamily="50" charset="-128"/>
              </a:rPr>
              <a:t>とします。</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研修の内容が分かる資料を添えて、研修エントリー申請書にて受講申請を行い、研修エントリーの報告書式にてご提出ください。</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また、専門職部会で開催された研修についても対象といたしま</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すが、職務研修として認められるかは管理者とご相談ください。</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94388154"/>
      </p:ext>
    </p:extLst>
  </p:cSld>
  <p:clrMapOvr>
    <a:masterClrMapping/>
  </p:clrMapOvr>
  <mc:AlternateContent xmlns:mc="http://schemas.openxmlformats.org/markup-compatibility/2006" xmlns:p14="http://schemas.microsoft.com/office/powerpoint/2010/main">
    <mc:Choice Requires="p14">
      <p:transition spd="slow" p14:dur="2000" advTm="14494"/>
    </mc:Choice>
    <mc:Fallback xmlns="">
      <p:transition spd="slow" advTm="1449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6C29A2-F88F-4A60-E7FB-B4F068C54BFC}"/>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申請方法</a:t>
            </a:r>
          </a:p>
        </p:txBody>
      </p:sp>
      <p:sp>
        <p:nvSpPr>
          <p:cNvPr id="3" name="コンテンツ プレースホルダー 2">
            <a:extLst>
              <a:ext uri="{FF2B5EF4-FFF2-40B4-BE49-F238E27FC236}">
                <a16:creationId xmlns:a16="http://schemas.microsoft.com/office/drawing/2014/main" id="{3080FEA1-D879-08DD-873A-FBA1D2C118DB}"/>
              </a:ext>
            </a:extLst>
          </p:cNvPr>
          <p:cNvSpPr>
            <a:spLocks noGrp="1"/>
          </p:cNvSpPr>
          <p:nvPr>
            <p:ph idx="1"/>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研修エントリー申請書にて、各月の申請期日までにご提出ください。</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必ず、</a:t>
            </a:r>
            <a:r>
              <a:rPr lang="ja-JP" altLang="en-US" dirty="0">
                <a:highlight>
                  <a:srgbClr val="FFFF00"/>
                </a:highlight>
                <a:latin typeface="HG丸ｺﾞｼｯｸM-PRO" panose="020F0600000000000000" pitchFamily="50" charset="-128"/>
                <a:ea typeface="HG丸ｺﾞｼｯｸM-PRO" panose="020F0600000000000000" pitchFamily="50" charset="-128"/>
              </a:rPr>
              <a:t>研修管理者（直属の事業管理者）と相談の上、受講項目を決定</a:t>
            </a:r>
            <a:r>
              <a:rPr lang="ja-JP" altLang="en-US" dirty="0">
                <a:latin typeface="HG丸ｺﾞｼｯｸM-PRO" panose="020F0600000000000000" pitchFamily="50" charset="-128"/>
                <a:ea typeface="HG丸ｺﾞｼｯｸM-PRO" panose="020F0600000000000000" pitchFamily="50" charset="-128"/>
              </a:rPr>
              <a:t>してください。</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51422667"/>
      </p:ext>
    </p:extLst>
  </p:cSld>
  <p:clrMapOvr>
    <a:masterClrMapping/>
  </p:clrMapOvr>
  <mc:AlternateContent xmlns:mc="http://schemas.openxmlformats.org/markup-compatibility/2006" xmlns:p14="http://schemas.microsoft.com/office/powerpoint/2010/main">
    <mc:Choice Requires="p14">
      <p:transition spd="slow" p14:dur="2000" advTm="8396"/>
    </mc:Choice>
    <mc:Fallback xmlns="">
      <p:transition spd="slow" advTm="839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6C29A2-F88F-4A60-E7FB-B4F068C54BFC}"/>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申請方法（面接の流れ）</a:t>
            </a:r>
          </a:p>
        </p:txBody>
      </p:sp>
      <p:sp>
        <p:nvSpPr>
          <p:cNvPr id="3" name="コンテンツ プレースホルダー 2">
            <a:extLst>
              <a:ext uri="{FF2B5EF4-FFF2-40B4-BE49-F238E27FC236}">
                <a16:creationId xmlns:a16="http://schemas.microsoft.com/office/drawing/2014/main" id="{3080FEA1-D879-08DD-873A-FBA1D2C118DB}"/>
              </a:ext>
            </a:extLst>
          </p:cNvPr>
          <p:cNvSpPr>
            <a:spLocks noGrp="1"/>
          </p:cNvSpPr>
          <p:nvPr>
            <p:ph idx="1"/>
          </p:nvPr>
        </p:nvSpPr>
        <p:spPr/>
        <p:txBody>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・研修管理者が面接者を指名（</a:t>
            </a:r>
            <a:r>
              <a:rPr lang="ja-JP" altLang="en-US" dirty="0">
                <a:latin typeface="HG丸ｺﾞｼｯｸM-PRO" panose="020F0600000000000000" pitchFamily="50" charset="-128"/>
                <a:ea typeface="HG丸ｺﾞｼｯｸM-PRO" panose="020F0600000000000000" pitchFamily="50" charset="-128"/>
              </a:rPr>
              <a:t>役割等級</a:t>
            </a:r>
            <a:r>
              <a:rPr lang="en-US" altLang="ja-JP" dirty="0">
                <a:latin typeface="HG丸ｺﾞｼｯｸM-PRO" panose="020F0600000000000000" pitchFamily="50" charset="-128"/>
                <a:ea typeface="HG丸ｺﾞｼｯｸM-PRO" panose="020F0600000000000000" pitchFamily="50" charset="-128"/>
              </a:rPr>
              <a:t>L3</a:t>
            </a:r>
            <a:r>
              <a:rPr lang="ja-JP" altLang="en-US" dirty="0">
                <a:latin typeface="HG丸ｺﾞｼｯｸM-PRO" panose="020F0600000000000000" pitchFamily="50" charset="-128"/>
                <a:ea typeface="HG丸ｺﾞｼｯｸM-PRO" panose="020F0600000000000000" pitchFamily="50" charset="-128"/>
              </a:rPr>
              <a:t>以上に限る）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・随時面接（面接者がヒアリングシートに入力）</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・被面接者は申請書に受講を希望する研修を記載し、</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研修管理者へ提出</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en-US" altLang="ja-JP" sz="2400" dirty="0">
                <a:highlight>
                  <a:srgbClr val="FFFF00"/>
                </a:highlight>
                <a:latin typeface="HG丸ｺﾞｼｯｸM-PRO" panose="020F0600000000000000" pitchFamily="50" charset="-128"/>
                <a:ea typeface="HG丸ｺﾞｼｯｸM-PRO" panose="020F0600000000000000" pitchFamily="50" charset="-128"/>
              </a:rPr>
              <a:t>※</a:t>
            </a:r>
            <a:r>
              <a:rPr kumimoji="1" lang="ja-JP" altLang="en-US" sz="2400">
                <a:highlight>
                  <a:srgbClr val="FFFF00"/>
                </a:highlight>
                <a:latin typeface="HG丸ｺﾞｼｯｸM-PRO" panose="020F0600000000000000" pitchFamily="50" charset="-128"/>
                <a:ea typeface="HG丸ｺﾞｼｯｸM-PRO" panose="020F0600000000000000" pitchFamily="50" charset="-128"/>
              </a:rPr>
              <a:t>研修は重複</a:t>
            </a:r>
            <a:r>
              <a:rPr kumimoji="1" lang="ja-JP" altLang="en-US" sz="2400" dirty="0">
                <a:highlight>
                  <a:srgbClr val="FFFF00"/>
                </a:highlight>
                <a:latin typeface="HG丸ｺﾞｼｯｸM-PRO" panose="020F0600000000000000" pitchFamily="50" charset="-128"/>
                <a:ea typeface="HG丸ｺﾞｼｯｸM-PRO" panose="020F0600000000000000" pitchFamily="50" charset="-128"/>
              </a:rPr>
              <a:t>して</a:t>
            </a:r>
            <a:r>
              <a:rPr kumimoji="1" lang="ja-JP" altLang="en-US" sz="2400">
                <a:highlight>
                  <a:srgbClr val="FFFF00"/>
                </a:highlight>
                <a:latin typeface="HG丸ｺﾞｼｯｸM-PRO" panose="020F0600000000000000" pitchFamily="50" charset="-128"/>
                <a:ea typeface="HG丸ｺﾞｼｯｸM-PRO" panose="020F0600000000000000" pitchFamily="50" charset="-128"/>
              </a:rPr>
              <a:t>受講できません（過去受講したものも同様です）</a:t>
            </a:r>
            <a:endParaRPr kumimoji="1" lang="en-US" altLang="ja-JP" sz="2400" dirty="0">
              <a:highlight>
                <a:srgbClr val="FFFF00"/>
              </a:highlight>
              <a:latin typeface="HG丸ｺﾞｼｯｸM-PRO" panose="020F0600000000000000" pitchFamily="50" charset="-128"/>
              <a:ea typeface="HG丸ｺﾞｼｯｸM-PRO" panose="020F0600000000000000" pitchFamily="50" charset="-128"/>
            </a:endParaRPr>
          </a:p>
          <a:p>
            <a:pPr marL="0" indent="0">
              <a:buNone/>
            </a:pPr>
            <a:r>
              <a:rPr lang="en-US" altLang="ja-JP" sz="2400" dirty="0">
                <a:highlight>
                  <a:srgbClr val="FFFF00"/>
                </a:highlight>
                <a:latin typeface="HG丸ｺﾞｼｯｸM-PRO" panose="020F0600000000000000" pitchFamily="50" charset="-128"/>
                <a:ea typeface="HG丸ｺﾞｼｯｸM-PRO" panose="020F0600000000000000" pitchFamily="50" charset="-128"/>
              </a:rPr>
              <a:t>※</a:t>
            </a:r>
            <a:r>
              <a:rPr lang="ja-JP" altLang="en-US" sz="2400" dirty="0">
                <a:highlight>
                  <a:srgbClr val="FFFF00"/>
                </a:highlight>
                <a:latin typeface="HG丸ｺﾞｼｯｸM-PRO" panose="020F0600000000000000" pitchFamily="50" charset="-128"/>
                <a:ea typeface="HG丸ｺﾞｼｯｸM-PRO" panose="020F0600000000000000" pitchFamily="50" charset="-128"/>
              </a:rPr>
              <a:t>自らの役割が希望する研修の受講対象に該当するか確認してください</a:t>
            </a:r>
            <a:endParaRPr lang="en-US" altLang="ja-JP" sz="2400" dirty="0">
              <a:highlight>
                <a:srgbClr val="FFFF00"/>
              </a:highlight>
              <a:latin typeface="HG丸ｺﾞｼｯｸM-PRO" panose="020F0600000000000000" pitchFamily="50" charset="-128"/>
              <a:ea typeface="HG丸ｺﾞｼｯｸM-PRO" panose="020F0600000000000000" pitchFamily="50" charset="-128"/>
            </a:endParaRPr>
          </a:p>
          <a:p>
            <a:pPr marL="0" indent="0">
              <a:buNone/>
            </a:pPr>
            <a:r>
              <a:rPr kumimoji="1" lang="en-US" altLang="ja-JP" sz="2400" dirty="0">
                <a:highlight>
                  <a:srgbClr val="FFFF00"/>
                </a:highlight>
                <a:latin typeface="HG丸ｺﾞｼｯｸM-PRO" panose="020F0600000000000000" pitchFamily="50" charset="-128"/>
                <a:ea typeface="HG丸ｺﾞｼｯｸM-PRO" panose="020F0600000000000000" pitchFamily="50" charset="-128"/>
              </a:rPr>
              <a:t>※</a:t>
            </a:r>
            <a:r>
              <a:rPr kumimoji="1" lang="ja-JP" altLang="en-US" sz="2400" dirty="0">
                <a:highlight>
                  <a:srgbClr val="FFFF00"/>
                </a:highlight>
                <a:latin typeface="HG丸ｺﾞｼｯｸM-PRO" panose="020F0600000000000000" pitchFamily="50" charset="-128"/>
                <a:ea typeface="HG丸ｺﾞｼｯｸM-PRO" panose="020F0600000000000000" pitchFamily="50" charset="-128"/>
              </a:rPr>
              <a:t>必須研修については受講申請は不要です</a:t>
            </a:r>
          </a:p>
        </p:txBody>
      </p:sp>
    </p:spTree>
    <p:extLst>
      <p:ext uri="{BB962C8B-B14F-4D97-AF65-F5344CB8AC3E}">
        <p14:creationId xmlns:p14="http://schemas.microsoft.com/office/powerpoint/2010/main" val="1337044587"/>
      </p:ext>
    </p:extLst>
  </p:cSld>
  <p:clrMapOvr>
    <a:masterClrMapping/>
  </p:clrMapOvr>
  <mc:AlternateContent xmlns:mc="http://schemas.openxmlformats.org/markup-compatibility/2006" xmlns:p14="http://schemas.microsoft.com/office/powerpoint/2010/main">
    <mc:Choice Requires="p14">
      <p:transition spd="slow" p14:dur="2000" advTm="8396"/>
    </mc:Choice>
    <mc:Fallback xmlns="">
      <p:transition spd="slow" advTm="839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A8A8E3-5AA3-CBDF-AD42-3C310E95CF1C}"/>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ポイントの経過措置</a:t>
            </a:r>
          </a:p>
        </p:txBody>
      </p:sp>
      <p:sp>
        <p:nvSpPr>
          <p:cNvPr id="3" name="コンテンツ プレースホルダー 2">
            <a:extLst>
              <a:ext uri="{FF2B5EF4-FFF2-40B4-BE49-F238E27FC236}">
                <a16:creationId xmlns:a16="http://schemas.microsoft.com/office/drawing/2014/main" id="{7457A0E4-BFC6-3EF3-4A72-44C0B669E469}"/>
              </a:ext>
            </a:extLst>
          </p:cNvPr>
          <p:cNvSpPr>
            <a:spLocks noGrp="1"/>
          </p:cNvSpPr>
          <p:nvPr>
            <p:ph idx="1"/>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受講内容の整理により、令和６年度の研修エントリー制度の運用については令和６年</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０月より開始</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残期間に応じたポイント配分とするため、</a:t>
            </a:r>
            <a:r>
              <a:rPr kumimoji="1" lang="ja-JP" altLang="en-US" dirty="0">
                <a:latin typeface="HG丸ｺﾞｼｯｸM-PRO" panose="020F0600000000000000" pitchFamily="50" charset="-128"/>
                <a:ea typeface="HG丸ｺﾞｼｯｸM-PRO" panose="020F0600000000000000" pitchFamily="50" charset="-128"/>
              </a:rPr>
              <a:t>１研修＝１０</a:t>
            </a:r>
            <a:r>
              <a:rPr kumimoji="1" lang="en-US" altLang="ja-JP" dirty="0">
                <a:latin typeface="HG丸ｺﾞｼｯｸM-PRO" panose="020F0600000000000000" pitchFamily="50" charset="-128"/>
                <a:ea typeface="HG丸ｺﾞｼｯｸM-PRO" panose="020F0600000000000000" pitchFamily="50" charset="-128"/>
              </a:rPr>
              <a:t>P</a:t>
            </a:r>
          </a:p>
          <a:p>
            <a:r>
              <a:rPr lang="ja-JP" altLang="en-US" dirty="0">
                <a:latin typeface="HG丸ｺﾞｼｯｸM-PRO" panose="020F0600000000000000" pitchFamily="50" charset="-128"/>
                <a:ea typeface="HG丸ｺﾞｼｯｸM-PRO" panose="020F0600000000000000" pitchFamily="50" charset="-128"/>
              </a:rPr>
              <a:t>能力基準基本給加算への反映には３つの研修受講が必要</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72019873"/>
      </p:ext>
    </p:extLst>
  </p:cSld>
  <p:clrMapOvr>
    <a:masterClrMapping/>
  </p:clrMapOvr>
  <mc:AlternateContent xmlns:mc="http://schemas.openxmlformats.org/markup-compatibility/2006" xmlns:p14="http://schemas.microsoft.com/office/powerpoint/2010/main">
    <mc:Choice Requires="p14">
      <p:transition spd="slow" p14:dur="2000" advTm="11144"/>
    </mc:Choice>
    <mc:Fallback xmlns="">
      <p:transition spd="slow" advTm="1114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B6652B-8D94-50F1-E3D8-E2245B58F44A}"/>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スケジュール</a:t>
            </a:r>
          </a:p>
        </p:txBody>
      </p:sp>
      <p:sp>
        <p:nvSpPr>
          <p:cNvPr id="3" name="コンテンツ プレースホルダー 2">
            <a:extLst>
              <a:ext uri="{FF2B5EF4-FFF2-40B4-BE49-F238E27FC236}">
                <a16:creationId xmlns:a16="http://schemas.microsoft.com/office/drawing/2014/main" id="{17D662D0-1697-8317-4D81-F5CD571CC26E}"/>
              </a:ext>
            </a:extLst>
          </p:cNvPr>
          <p:cNvSpPr>
            <a:spLocks noGrp="1"/>
          </p:cNvSpPr>
          <p:nvPr>
            <p:ph idx="1"/>
          </p:nvPr>
        </p:nvSpPr>
        <p:spPr>
          <a:xfrm>
            <a:off x="838199" y="1825625"/>
            <a:ext cx="11136924" cy="4351338"/>
          </a:xfrm>
        </p:spPr>
        <p:txBody>
          <a:bodyPr>
            <a:normAutofit fontScale="77500" lnSpcReduction="20000"/>
          </a:bodyPr>
          <a:lstStyle/>
          <a:p>
            <a:r>
              <a:rPr kumimoji="1" lang="ja-JP" altLang="en-US" dirty="0">
                <a:latin typeface="HG丸ｺﾞｼｯｸM-PRO" panose="020F0600000000000000" pitchFamily="50" charset="-128"/>
                <a:ea typeface="HG丸ｺﾞｼｯｸM-PRO" panose="020F0600000000000000" pitchFamily="50" charset="-128"/>
              </a:rPr>
              <a:t>第</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回</a:t>
            </a:r>
            <a:r>
              <a:rPr kumimoji="1" lang="en-US" altLang="ja-JP" dirty="0">
                <a:latin typeface="HG丸ｺﾞｼｯｸM-PRO" panose="020F0600000000000000" pitchFamily="50" charset="-128"/>
                <a:ea typeface="HG丸ｺﾞｼｯｸM-PRO" panose="020F0600000000000000" pitchFamily="50" charset="-128"/>
              </a:rPr>
              <a:t>【10</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】10</a:t>
            </a:r>
            <a:r>
              <a:rPr kumimoji="1"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日～</a:t>
            </a:r>
            <a:r>
              <a:rPr kumimoji="1" lang="en-US" altLang="ja-JP" dirty="0">
                <a:latin typeface="HG丸ｺﾞｼｯｸM-PRO" panose="020F0600000000000000" pitchFamily="50" charset="-128"/>
                <a:ea typeface="HG丸ｺﾞｼｯｸM-PRO" panose="020F0600000000000000" pitchFamily="50" charset="-128"/>
              </a:rPr>
              <a:t>10</a:t>
            </a:r>
            <a:r>
              <a:rPr kumimoji="1"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31</a:t>
            </a:r>
            <a:r>
              <a:rPr kumimoji="1" lang="ja-JP" altLang="en-US" dirty="0">
                <a:latin typeface="HG丸ｺﾞｼｯｸM-PRO" panose="020F0600000000000000" pitchFamily="50" charset="-128"/>
                <a:ea typeface="HG丸ｺﾞｼｯｸM-PRO" panose="020F0600000000000000" pitchFamily="50" charset="-128"/>
              </a:rPr>
              <a:t>日</a:t>
            </a:r>
            <a:r>
              <a:rPr lang="ja-JP" altLang="en-US"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申込期日：</a:t>
            </a:r>
            <a:r>
              <a:rPr lang="en-US" altLang="ja-JP" dirty="0">
                <a:latin typeface="HG丸ｺﾞｼｯｸM-PRO" panose="020F0600000000000000" pitchFamily="50" charset="-128"/>
                <a:ea typeface="HG丸ｺﾞｼｯｸM-PRO" panose="020F0600000000000000" pitchFamily="50" charset="-128"/>
              </a:rPr>
              <a:t>9</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27</a:t>
            </a:r>
            <a:r>
              <a:rPr kumimoji="1" lang="ja-JP" altLang="en-US" dirty="0">
                <a:latin typeface="HG丸ｺﾞｼｯｸM-PRO" panose="020F0600000000000000" pitchFamily="50" charset="-128"/>
                <a:ea typeface="HG丸ｺﾞｼｯｸM-PRO" panose="020F0600000000000000" pitchFamily="50" charset="-128"/>
              </a:rPr>
              <a:t>日）</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第２回</a:t>
            </a:r>
            <a:r>
              <a:rPr kumimoji="1" lang="en-US" altLang="ja-JP" dirty="0">
                <a:latin typeface="HG丸ｺﾞｼｯｸM-PRO" panose="020F0600000000000000" pitchFamily="50" charset="-128"/>
                <a:ea typeface="HG丸ｺﾞｼｯｸM-PRO" panose="020F0600000000000000" pitchFamily="50" charset="-128"/>
              </a:rPr>
              <a:t>【11</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】1</a:t>
            </a:r>
            <a:r>
              <a:rPr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5</a:t>
            </a:r>
            <a:r>
              <a:rPr kumimoji="1" lang="ja-JP" altLang="en-US" dirty="0">
                <a:latin typeface="HG丸ｺﾞｼｯｸM-PRO" panose="020F0600000000000000" pitchFamily="50" charset="-128"/>
                <a:ea typeface="HG丸ｺﾞｼｯｸM-PRO" panose="020F0600000000000000" pitchFamily="50" charset="-128"/>
              </a:rPr>
              <a:t>日～</a:t>
            </a:r>
            <a:r>
              <a:rPr kumimoji="1" lang="en-US" altLang="ja-JP" dirty="0">
                <a:latin typeface="HG丸ｺﾞｼｯｸM-PRO" panose="020F0600000000000000" pitchFamily="50" charset="-128"/>
                <a:ea typeface="HG丸ｺﾞｼｯｸM-PRO" panose="020F0600000000000000" pitchFamily="50" charset="-128"/>
              </a:rPr>
              <a:t>11</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31</a:t>
            </a:r>
            <a:r>
              <a:rPr kumimoji="1" lang="ja-JP" altLang="en-US" dirty="0">
                <a:latin typeface="HG丸ｺﾞｼｯｸM-PRO" panose="020F0600000000000000" pitchFamily="50" charset="-128"/>
                <a:ea typeface="HG丸ｺﾞｼｯｸM-PRO" panose="020F0600000000000000" pitchFamily="50" charset="-128"/>
              </a:rPr>
              <a:t>日（申込期日：</a:t>
            </a:r>
            <a:r>
              <a:rPr kumimoji="1" lang="en-US" altLang="ja-JP" dirty="0">
                <a:latin typeface="HG丸ｺﾞｼｯｸM-PRO" panose="020F0600000000000000" pitchFamily="50" charset="-128"/>
                <a:ea typeface="HG丸ｺﾞｼｯｸM-PRO" panose="020F0600000000000000" pitchFamily="50" charset="-128"/>
              </a:rPr>
              <a:t>10</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25</a:t>
            </a:r>
            <a:r>
              <a:rPr kumimoji="1" lang="ja-JP" altLang="en-US" dirty="0">
                <a:latin typeface="HG丸ｺﾞｼｯｸM-PRO" panose="020F0600000000000000" pitchFamily="50" charset="-128"/>
                <a:ea typeface="HG丸ｺﾞｼｯｸM-PRO" panose="020F0600000000000000" pitchFamily="50" charset="-128"/>
              </a:rPr>
              <a:t>日）</a:t>
            </a:r>
          </a:p>
          <a:p>
            <a:endParaRPr kumimoji="1" lang="ja-JP" altLang="en-US"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第３回</a:t>
            </a:r>
            <a:r>
              <a:rPr kumimoji="1" lang="en-US" altLang="ja-JP" dirty="0">
                <a:latin typeface="HG丸ｺﾞｼｯｸM-PRO" panose="020F0600000000000000" pitchFamily="50" charset="-128"/>
                <a:ea typeface="HG丸ｺﾞｼｯｸM-PRO" panose="020F0600000000000000" pitchFamily="50" charset="-128"/>
              </a:rPr>
              <a:t>【12</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】12</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5</a:t>
            </a:r>
            <a:r>
              <a:rPr kumimoji="1" lang="ja-JP" altLang="en-US" dirty="0">
                <a:latin typeface="HG丸ｺﾞｼｯｸM-PRO" panose="020F0600000000000000" pitchFamily="50" charset="-128"/>
                <a:ea typeface="HG丸ｺﾞｼｯｸM-PRO" panose="020F0600000000000000" pitchFamily="50" charset="-128"/>
              </a:rPr>
              <a:t>日～</a:t>
            </a:r>
            <a:r>
              <a:rPr kumimoji="1" lang="en-US" altLang="ja-JP" dirty="0">
                <a:latin typeface="HG丸ｺﾞｼｯｸM-PRO" panose="020F0600000000000000" pitchFamily="50" charset="-128"/>
                <a:ea typeface="HG丸ｺﾞｼｯｸM-PRO" panose="020F0600000000000000" pitchFamily="50" charset="-128"/>
              </a:rPr>
              <a:t>12</a:t>
            </a:r>
            <a:r>
              <a:rPr kumimoji="1"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31</a:t>
            </a:r>
            <a:r>
              <a:rPr kumimoji="1" lang="ja-JP" altLang="en-US" dirty="0">
                <a:latin typeface="HG丸ｺﾞｼｯｸM-PRO" panose="020F0600000000000000" pitchFamily="50" charset="-128"/>
                <a:ea typeface="HG丸ｺﾞｼｯｸM-PRO" panose="020F0600000000000000" pitchFamily="50" charset="-128"/>
              </a:rPr>
              <a:t>日（</a:t>
            </a:r>
            <a:r>
              <a:rPr lang="ja-JP" altLang="en-US" dirty="0">
                <a:latin typeface="HG丸ｺﾞｼｯｸM-PRO" panose="020F0600000000000000" pitchFamily="50" charset="-128"/>
                <a:ea typeface="HG丸ｺﾞｼｯｸM-PRO" panose="020F0600000000000000" pitchFamily="50" charset="-128"/>
              </a:rPr>
              <a:t>申込期日：</a:t>
            </a:r>
            <a:r>
              <a:rPr lang="en-US" altLang="ja-JP" dirty="0">
                <a:latin typeface="HG丸ｺﾞｼｯｸM-PRO" panose="020F0600000000000000" pitchFamily="50" charset="-128"/>
                <a:ea typeface="HG丸ｺﾞｼｯｸM-PRO" panose="020F0600000000000000" pitchFamily="50" charset="-128"/>
              </a:rPr>
              <a:t>11</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22</a:t>
            </a:r>
            <a:r>
              <a:rPr kumimoji="1" lang="ja-JP" altLang="en-US" dirty="0">
                <a:latin typeface="HG丸ｺﾞｼｯｸM-PRO" panose="020F0600000000000000" pitchFamily="50" charset="-128"/>
                <a:ea typeface="HG丸ｺﾞｼｯｸM-PRO" panose="020F0600000000000000" pitchFamily="50" charset="-128"/>
              </a:rPr>
              <a:t>日）</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第４回</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5</a:t>
            </a:r>
            <a:r>
              <a:rPr kumimoji="1" lang="ja-JP" altLang="en-US" dirty="0">
                <a:latin typeface="HG丸ｺﾞｼｯｸM-PRO" panose="020F0600000000000000" pitchFamily="50" charset="-128"/>
                <a:ea typeface="HG丸ｺﾞｼｯｸM-PRO" panose="020F0600000000000000" pitchFamily="50" charset="-128"/>
              </a:rPr>
              <a:t>日～</a:t>
            </a:r>
            <a:r>
              <a:rPr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25</a:t>
            </a:r>
            <a:r>
              <a:rPr lang="ja-JP" altLang="en-US" dirty="0">
                <a:latin typeface="HG丸ｺﾞｼｯｸM-PRO" panose="020F0600000000000000" pitchFamily="50" charset="-128"/>
                <a:ea typeface="HG丸ｺﾞｼｯｸM-PRO" panose="020F0600000000000000" pitchFamily="50" charset="-128"/>
              </a:rPr>
              <a:t>日（申込期日：</a:t>
            </a:r>
            <a:r>
              <a:rPr lang="en-US" altLang="ja-JP" dirty="0">
                <a:latin typeface="HG丸ｺﾞｼｯｸM-PRO" panose="020F0600000000000000" pitchFamily="50" charset="-128"/>
                <a:ea typeface="HG丸ｺﾞｼｯｸM-PRO" panose="020F0600000000000000" pitchFamily="50" charset="-128"/>
              </a:rPr>
              <a:t>12</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22</a:t>
            </a:r>
            <a:r>
              <a:rPr kumimoji="1" lang="ja-JP" altLang="en-US" dirty="0">
                <a:latin typeface="HG丸ｺﾞｼｯｸM-PRO" panose="020F0600000000000000" pitchFamily="50" charset="-128"/>
                <a:ea typeface="HG丸ｺﾞｼｯｸM-PRO" panose="020F0600000000000000" pitchFamily="50" charset="-128"/>
              </a:rPr>
              <a:t>日）</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第５回</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２月</a:t>
            </a:r>
            <a:r>
              <a:rPr kumimoji="1" lang="en-US" altLang="ja-JP" dirty="0">
                <a:latin typeface="HG丸ｺﾞｼｯｸM-PRO" panose="020F0600000000000000" pitchFamily="50" charset="-128"/>
                <a:ea typeface="HG丸ｺﾞｼｯｸM-PRO" panose="020F0600000000000000" pitchFamily="50" charset="-128"/>
              </a:rPr>
              <a:t>】2</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5</a:t>
            </a:r>
            <a:r>
              <a:rPr kumimoji="1" lang="ja-JP" altLang="en-US" dirty="0">
                <a:latin typeface="HG丸ｺﾞｼｯｸM-PRO" panose="020F0600000000000000" pitchFamily="50" charset="-128"/>
                <a:ea typeface="HG丸ｺﾞｼｯｸM-PRO" panose="020F0600000000000000" pitchFamily="50" charset="-128"/>
              </a:rPr>
              <a:t>日～</a:t>
            </a:r>
            <a:r>
              <a:rPr kumimoji="1" lang="en-US" altLang="ja-JP" dirty="0">
                <a:latin typeface="HG丸ｺﾞｼｯｸM-PRO" panose="020F0600000000000000" pitchFamily="50" charset="-128"/>
                <a:ea typeface="HG丸ｺﾞｼｯｸM-PRO" panose="020F0600000000000000" pitchFamily="50" charset="-128"/>
              </a:rPr>
              <a:t>2</a:t>
            </a:r>
            <a:r>
              <a:rPr kumimoji="1" lang="ja-JP" altLang="en-US" dirty="0">
                <a:latin typeface="HG丸ｺﾞｼｯｸM-PRO" panose="020F0600000000000000" pitchFamily="50" charset="-128"/>
                <a:ea typeface="HG丸ｺﾞｼｯｸM-PRO" panose="020F0600000000000000" pitchFamily="50" charset="-128"/>
              </a:rPr>
              <a:t>月</a:t>
            </a:r>
            <a:r>
              <a:rPr kumimoji="1" lang="en-US" altLang="ja-JP" dirty="0">
                <a:latin typeface="HG丸ｺﾞｼｯｸM-PRO" panose="020F0600000000000000" pitchFamily="50" charset="-128"/>
                <a:ea typeface="HG丸ｺﾞｼｯｸM-PRO" panose="020F0600000000000000" pitchFamily="50" charset="-128"/>
              </a:rPr>
              <a:t>2</a:t>
            </a:r>
            <a:r>
              <a:rPr kumimoji="1" lang="ja-JP" altLang="en-US" dirty="0">
                <a:latin typeface="HG丸ｺﾞｼｯｸM-PRO" panose="020F0600000000000000" pitchFamily="50" charset="-128"/>
                <a:ea typeface="HG丸ｺﾞｼｯｸM-PRO" panose="020F0600000000000000" pitchFamily="50" charset="-128"/>
              </a:rPr>
              <a:t>８日（</a:t>
            </a:r>
            <a:r>
              <a:rPr lang="ja-JP" altLang="en-US" dirty="0">
                <a:latin typeface="HG丸ｺﾞｼｯｸM-PRO" panose="020F0600000000000000" pitchFamily="50" charset="-128"/>
                <a:ea typeface="HG丸ｺﾞｼｯｸM-PRO" panose="020F0600000000000000" pitchFamily="50" charset="-128"/>
              </a:rPr>
              <a:t>申込期日：</a:t>
            </a:r>
            <a:r>
              <a:rPr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月</a:t>
            </a:r>
            <a:r>
              <a:rPr lang="en-US" altLang="ja-JP" dirty="0">
                <a:latin typeface="HG丸ｺﾞｼｯｸM-PRO" panose="020F0600000000000000" pitchFamily="50" charset="-128"/>
                <a:ea typeface="HG丸ｺﾞｼｯｸM-PRO" panose="020F0600000000000000" pitchFamily="50" charset="-128"/>
              </a:rPr>
              <a:t>24</a:t>
            </a:r>
            <a:r>
              <a:rPr kumimoji="1" lang="ja-JP" altLang="en-US" dirty="0">
                <a:latin typeface="HG丸ｺﾞｼｯｸM-PRO" panose="020F0600000000000000" pitchFamily="50" charset="-128"/>
                <a:ea typeface="HG丸ｺﾞｼｯｸM-PRO" panose="020F0600000000000000" pitchFamily="50" charset="-128"/>
              </a:rPr>
              <a:t>日）</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・第６回</a:t>
            </a:r>
            <a:r>
              <a:rPr lang="en-US" altLang="ja-JP" b="1" dirty="0">
                <a:solidFill>
                  <a:srgbClr val="FF0000"/>
                </a:solidFill>
                <a:latin typeface="HG丸ｺﾞｼｯｸM-PRO" panose="020F0600000000000000" pitchFamily="50" charset="-128"/>
                <a:ea typeface="HG丸ｺﾞｼｯｸM-PRO" panose="020F0600000000000000" pitchFamily="50" charset="-128"/>
              </a:rPr>
              <a:t>【3</a:t>
            </a:r>
            <a:r>
              <a:rPr lang="ja-JP" altLang="en-US" b="1" dirty="0">
                <a:solidFill>
                  <a:srgbClr val="FF0000"/>
                </a:solidFill>
                <a:latin typeface="HG丸ｺﾞｼｯｸM-PRO" panose="020F0600000000000000" pitchFamily="50" charset="-128"/>
                <a:ea typeface="HG丸ｺﾞｼｯｸM-PRO" panose="020F0600000000000000" pitchFamily="50" charset="-128"/>
              </a:rPr>
              <a:t>月</a:t>
            </a:r>
            <a:r>
              <a:rPr lang="en-US" altLang="ja-JP" b="1" dirty="0">
                <a:solidFill>
                  <a:srgbClr val="FF0000"/>
                </a:solidFill>
                <a:latin typeface="HG丸ｺﾞｼｯｸM-PRO" panose="020F0600000000000000" pitchFamily="50" charset="-128"/>
                <a:ea typeface="HG丸ｺﾞｼｯｸM-PRO" panose="020F0600000000000000" pitchFamily="50" charset="-128"/>
              </a:rPr>
              <a:t>】3</a:t>
            </a:r>
            <a:r>
              <a:rPr lang="ja-JP" altLang="en-US" b="1" dirty="0">
                <a:solidFill>
                  <a:srgbClr val="FF0000"/>
                </a:solidFill>
                <a:latin typeface="HG丸ｺﾞｼｯｸM-PRO" panose="020F0600000000000000" pitchFamily="50" charset="-128"/>
                <a:ea typeface="HG丸ｺﾞｼｯｸM-PRO" panose="020F0600000000000000" pitchFamily="50" charset="-128"/>
              </a:rPr>
              <a:t>月５日～</a:t>
            </a:r>
            <a:r>
              <a:rPr lang="en-US" altLang="ja-JP" b="1" dirty="0">
                <a:solidFill>
                  <a:srgbClr val="FF0000"/>
                </a:solidFill>
                <a:latin typeface="HG丸ｺﾞｼｯｸM-PRO" panose="020F0600000000000000" pitchFamily="50" charset="-128"/>
                <a:ea typeface="HG丸ｺﾞｼｯｸM-PRO" panose="020F0600000000000000" pitchFamily="50" charset="-128"/>
              </a:rPr>
              <a:t>3</a:t>
            </a:r>
            <a:r>
              <a:rPr lang="ja-JP" altLang="en-US" b="1" dirty="0">
                <a:solidFill>
                  <a:srgbClr val="FF0000"/>
                </a:solidFill>
                <a:latin typeface="HG丸ｺﾞｼｯｸM-PRO" panose="020F0600000000000000" pitchFamily="50" charset="-128"/>
                <a:ea typeface="HG丸ｺﾞｼｯｸM-PRO" panose="020F0600000000000000" pitchFamily="50" charset="-128"/>
              </a:rPr>
              <a:t>月</a:t>
            </a:r>
            <a:r>
              <a:rPr lang="en-US" altLang="ja-JP" b="1" dirty="0">
                <a:solidFill>
                  <a:srgbClr val="FF0000"/>
                </a:solidFill>
                <a:latin typeface="HG丸ｺﾞｼｯｸM-PRO" panose="020F0600000000000000" pitchFamily="50" charset="-128"/>
                <a:ea typeface="HG丸ｺﾞｼｯｸM-PRO" panose="020F0600000000000000" pitchFamily="50" charset="-128"/>
              </a:rPr>
              <a:t>10</a:t>
            </a:r>
            <a:r>
              <a:rPr lang="ja-JP" altLang="en-US" b="1" dirty="0">
                <a:solidFill>
                  <a:srgbClr val="FF0000"/>
                </a:solidFill>
                <a:latin typeface="HG丸ｺﾞｼｯｸM-PRO" panose="020F0600000000000000" pitchFamily="50" charset="-128"/>
                <a:ea typeface="HG丸ｺﾞｼｯｸM-PRO" panose="020F0600000000000000" pitchFamily="50" charset="-128"/>
              </a:rPr>
              <a:t>日（申込期日：２月</a:t>
            </a:r>
            <a:r>
              <a:rPr lang="en-US" altLang="ja-JP" b="1" dirty="0">
                <a:solidFill>
                  <a:srgbClr val="FF0000"/>
                </a:solidFill>
                <a:latin typeface="HG丸ｺﾞｼｯｸM-PRO" panose="020F0600000000000000" pitchFamily="50" charset="-128"/>
                <a:ea typeface="HG丸ｺﾞｼｯｸM-PRO" panose="020F0600000000000000" pitchFamily="50" charset="-128"/>
              </a:rPr>
              <a:t>25</a:t>
            </a:r>
            <a:r>
              <a:rPr lang="ja-JP" altLang="en-US" b="1" dirty="0">
                <a:solidFill>
                  <a:srgbClr val="FF0000"/>
                </a:solidFill>
                <a:latin typeface="HG丸ｺﾞｼｯｸM-PRO" panose="020F0600000000000000" pitchFamily="50" charset="-128"/>
                <a:ea typeface="HG丸ｺﾞｼｯｸM-PRO" panose="020F0600000000000000" pitchFamily="50" charset="-128"/>
              </a:rPr>
              <a:t>日）</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kumimoji="1" lang="en-US" altLang="ja-JP" b="1"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b="1" dirty="0">
                <a:solidFill>
                  <a:srgbClr val="FF0000"/>
                </a:solidFill>
                <a:latin typeface="HG丸ｺﾞｼｯｸM-PRO" panose="020F0600000000000000" pitchFamily="50" charset="-128"/>
                <a:ea typeface="HG丸ｺﾞｼｯｸM-PRO" panose="020F0600000000000000" pitchFamily="50" charset="-128"/>
              </a:rPr>
              <a:t>報告書は</a:t>
            </a:r>
            <a:r>
              <a:rPr kumimoji="1" lang="en-US" altLang="ja-JP" b="1" dirty="0">
                <a:solidFill>
                  <a:srgbClr val="FF0000"/>
                </a:solidFill>
                <a:latin typeface="HG丸ｺﾞｼｯｸM-PRO" panose="020F0600000000000000" pitchFamily="50" charset="-128"/>
                <a:ea typeface="HG丸ｺﾞｼｯｸM-PRO" panose="020F0600000000000000" pitchFamily="50" charset="-128"/>
              </a:rPr>
              <a:t>3</a:t>
            </a:r>
            <a:r>
              <a:rPr kumimoji="1" lang="ja-JP" altLang="en-US" b="1" dirty="0">
                <a:solidFill>
                  <a:srgbClr val="FF0000"/>
                </a:solidFill>
                <a:latin typeface="HG丸ｺﾞｼｯｸM-PRO" panose="020F0600000000000000" pitchFamily="50" charset="-128"/>
                <a:ea typeface="HG丸ｺﾞｼｯｸM-PRO" panose="020F0600000000000000" pitchFamily="50" charset="-128"/>
              </a:rPr>
              <a:t>月</a:t>
            </a:r>
            <a:r>
              <a:rPr kumimoji="1" lang="en-US" altLang="ja-JP" b="1" dirty="0">
                <a:solidFill>
                  <a:srgbClr val="FF0000"/>
                </a:solidFill>
                <a:latin typeface="HG丸ｺﾞｼｯｸM-PRO" panose="020F0600000000000000" pitchFamily="50" charset="-128"/>
                <a:ea typeface="HG丸ｺﾞｼｯｸM-PRO" panose="020F0600000000000000" pitchFamily="50" charset="-128"/>
              </a:rPr>
              <a:t>15</a:t>
            </a:r>
            <a:r>
              <a:rPr kumimoji="1" lang="ja-JP" altLang="en-US" b="1" dirty="0">
                <a:solidFill>
                  <a:srgbClr val="FF0000"/>
                </a:solidFill>
                <a:latin typeface="HG丸ｺﾞｼｯｸM-PRO" panose="020F0600000000000000" pitchFamily="50" charset="-128"/>
                <a:ea typeface="HG丸ｺﾞｼｯｸM-PRO" panose="020F0600000000000000" pitchFamily="50" charset="-128"/>
              </a:rPr>
              <a:t>日が提出の最終期日となり、それ以降受け取りできません。</a:t>
            </a: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76918369"/>
      </p:ext>
    </p:extLst>
  </p:cSld>
  <p:clrMapOvr>
    <a:masterClrMapping/>
  </p:clrMapOvr>
  <mc:AlternateContent xmlns:mc="http://schemas.openxmlformats.org/markup-compatibility/2006" xmlns:p14="http://schemas.microsoft.com/office/powerpoint/2010/main">
    <mc:Choice Requires="p14">
      <p:transition spd="slow" p14:dur="2000" advTm="9143"/>
    </mc:Choice>
    <mc:Fallback xmlns="">
      <p:transition spd="slow" advTm="9143"/>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TotalTime>
  <Words>623</Words>
  <Application>Microsoft Office PowerPoint</Application>
  <PresentationFormat>ワイド画面</PresentationFormat>
  <Paragraphs>59</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HG丸ｺﾞｼｯｸM-PRO</vt:lpstr>
      <vt:lpstr>游ゴシック</vt:lpstr>
      <vt:lpstr>游ゴシック Light</vt:lpstr>
      <vt:lpstr>Arial</vt:lpstr>
      <vt:lpstr>Calibri</vt:lpstr>
      <vt:lpstr>Office テーマ</vt:lpstr>
      <vt:lpstr>令和６年度 研修エントリー制度について</vt:lpstr>
      <vt:lpstr>令和６年度 研修エントリー制度 について</vt:lpstr>
      <vt:lpstr>受講項目</vt:lpstr>
      <vt:lpstr>受講項目</vt:lpstr>
      <vt:lpstr>受講項目（外部研修の取扱い）</vt:lpstr>
      <vt:lpstr>申請方法</vt:lpstr>
      <vt:lpstr>申請方法（面接の流れ）</vt:lpstr>
      <vt:lpstr>ポイントの経過措置</vt:lpstr>
      <vt:lpstr>スケジュール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 研修エントリーについて</dc:title>
  <dc:creator>菊久池</dc:creator>
  <cp:lastModifiedBy>菊久池</cp:lastModifiedBy>
  <cp:revision>17</cp:revision>
  <cp:lastPrinted>2024-09-10T08:26:15Z</cp:lastPrinted>
  <dcterms:created xsi:type="dcterms:W3CDTF">2023-10-18T07:38:00Z</dcterms:created>
  <dcterms:modified xsi:type="dcterms:W3CDTF">2024-09-20T06:30:19Z</dcterms:modified>
</cp:coreProperties>
</file>