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
  </p:notesMasterIdLst>
  <p:sldIdLst>
    <p:sldId id="258" r:id="rId2"/>
    <p:sldId id="257" r:id="rId3"/>
  </p:sldIdLst>
  <p:sldSz cx="6858000" cy="9906000" type="A4"/>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CCFFFF"/>
    <a:srgbClr val="FFFFFF"/>
    <a:srgbClr val="D60093"/>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4660"/>
  </p:normalViewPr>
  <p:slideViewPr>
    <p:cSldViewPr snapToGrid="0">
      <p:cViewPr>
        <p:scale>
          <a:sx n="66" d="100"/>
          <a:sy n="66" d="100"/>
        </p:scale>
        <p:origin x="1944"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0"/>
            <a:ext cx="2971800" cy="499012"/>
          </a:xfrm>
          <a:prstGeom prst="rect">
            <a:avLst/>
          </a:prstGeom>
        </p:spPr>
        <p:txBody>
          <a:bodyPr vert="horz" lIns="91433" tIns="45716" rIns="91433" bIns="45716" rtlCol="0"/>
          <a:lstStyle>
            <a:lvl1pPr algn="r">
              <a:defRPr sz="1200"/>
            </a:lvl1pPr>
          </a:lstStyle>
          <a:p>
            <a:fld id="{2258EDA6-4E1A-4128-8045-413710CC9E36}" type="datetimeFigureOut">
              <a:rPr kumimoji="1" lang="ja-JP" altLang="en-US" smtClean="0"/>
              <a:t>2025/2/19</a:t>
            </a:fld>
            <a:endParaRPr kumimoji="1" lang="ja-JP" altLang="en-US"/>
          </a:p>
        </p:txBody>
      </p:sp>
      <p:sp>
        <p:nvSpPr>
          <p:cNvPr id="4" name="スライド イメージ プレースホルダー 3"/>
          <p:cNvSpPr>
            <a:spLocks noGrp="1" noRot="1" noChangeAspect="1"/>
          </p:cNvSpPr>
          <p:nvPr>
            <p:ph type="sldImg" idx="2"/>
          </p:nvPr>
        </p:nvSpPr>
        <p:spPr>
          <a:xfrm>
            <a:off x="2266950" y="1243013"/>
            <a:ext cx="2324100" cy="3357562"/>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5800" y="4786363"/>
            <a:ext cx="5486400" cy="3916115"/>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9"/>
            <a:ext cx="2971800" cy="499011"/>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9446679"/>
            <a:ext cx="2971800" cy="499011"/>
          </a:xfrm>
          <a:prstGeom prst="rect">
            <a:avLst/>
          </a:prstGeom>
        </p:spPr>
        <p:txBody>
          <a:bodyPr vert="horz" lIns="91433" tIns="45716" rIns="91433" bIns="45716" rtlCol="0" anchor="b"/>
          <a:lstStyle>
            <a:lvl1pPr algn="r">
              <a:defRPr sz="1200"/>
            </a:lvl1pPr>
          </a:lstStyle>
          <a:p>
            <a:fld id="{3A769AB2-28EA-4C9E-8736-17C8E5C2387C}" type="slidenum">
              <a:rPr kumimoji="1" lang="ja-JP" altLang="en-US" smtClean="0"/>
              <a:t>‹#›</a:t>
            </a:fld>
            <a:endParaRPr kumimoji="1" lang="ja-JP" altLang="en-US"/>
          </a:p>
        </p:txBody>
      </p:sp>
    </p:spTree>
    <p:extLst>
      <p:ext uri="{BB962C8B-B14F-4D97-AF65-F5344CB8AC3E}">
        <p14:creationId xmlns:p14="http://schemas.microsoft.com/office/powerpoint/2010/main" val="326505317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51CD01-7FFB-A000-5DC2-E06CFE3E62D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924F22DB-79B0-B550-AE2B-6F84A1118B49}"/>
              </a:ext>
            </a:extLst>
          </p:cNvPr>
          <p:cNvSpPr>
            <a:spLocks noGrp="1" noRot="1" noChangeAspect="1"/>
          </p:cNvSpPr>
          <p:nvPr>
            <p:ph type="sldImg"/>
          </p:nvPr>
        </p:nvSpPr>
        <p:spPr>
          <a:xfrm>
            <a:off x="2266950" y="1243013"/>
            <a:ext cx="2324100" cy="3357562"/>
          </a:xfrm>
        </p:spPr>
      </p:sp>
      <p:sp>
        <p:nvSpPr>
          <p:cNvPr id="3" name="ノート プレースホルダー 2">
            <a:extLst>
              <a:ext uri="{FF2B5EF4-FFF2-40B4-BE49-F238E27FC236}">
                <a16:creationId xmlns:a16="http://schemas.microsoft.com/office/drawing/2014/main" id="{E8B8ABC1-CFEC-A8D0-F742-156211AFB0AE}"/>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1B312EF-04B1-4B07-F286-F0E82976F96D}"/>
              </a:ext>
            </a:extLst>
          </p:cNvPr>
          <p:cNvSpPr>
            <a:spLocks noGrp="1"/>
          </p:cNvSpPr>
          <p:nvPr>
            <p:ph type="sldNum" sz="quarter" idx="5"/>
          </p:nvPr>
        </p:nvSpPr>
        <p:spPr/>
        <p:txBody>
          <a:bodyPr/>
          <a:lstStyle/>
          <a:p>
            <a:fld id="{3A769AB2-28EA-4C9E-8736-17C8E5C2387C}" type="slidenum">
              <a:rPr kumimoji="1" lang="ja-JP" altLang="en-US" smtClean="0"/>
              <a:t>1</a:t>
            </a:fld>
            <a:endParaRPr kumimoji="1" lang="ja-JP" altLang="en-US"/>
          </a:p>
        </p:txBody>
      </p:sp>
    </p:spTree>
    <p:extLst>
      <p:ext uri="{BB962C8B-B14F-4D97-AF65-F5344CB8AC3E}">
        <p14:creationId xmlns:p14="http://schemas.microsoft.com/office/powerpoint/2010/main" val="374683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66950" y="1243013"/>
            <a:ext cx="2324100" cy="3357562"/>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A769AB2-28EA-4C9E-8736-17C8E5C2387C}" type="slidenum">
              <a:rPr kumimoji="1" lang="ja-JP" altLang="en-US" smtClean="0"/>
              <a:t>2</a:t>
            </a:fld>
            <a:endParaRPr kumimoji="1" lang="ja-JP" altLang="en-US"/>
          </a:p>
        </p:txBody>
      </p:sp>
    </p:spTree>
    <p:extLst>
      <p:ext uri="{BB962C8B-B14F-4D97-AF65-F5344CB8AC3E}">
        <p14:creationId xmlns:p14="http://schemas.microsoft.com/office/powerpoint/2010/main" val="3752698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304931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2751047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66143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94125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709609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562909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34997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96696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4040696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2737254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8FD039-5CB2-47C3-87C7-9B198F9B9A89}" type="datetimeFigureOut">
              <a:rPr kumimoji="1" lang="ja-JP" altLang="en-US" smtClean="0"/>
              <a:t>2025/2/19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1019045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68FD039-5CB2-47C3-87C7-9B198F9B9A89}" type="datetimeFigureOut">
              <a:rPr kumimoji="1" lang="ja-JP" altLang="en-US" smtClean="0"/>
              <a:t>2025/2/19</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C358436A-EBC3-468D-84A7-FD02437C6077}" type="slidenum">
              <a:rPr kumimoji="1" lang="ja-JP" altLang="en-US" smtClean="0"/>
              <a:t>‹#›</a:t>
            </a:fld>
            <a:endParaRPr kumimoji="1" lang="ja-JP" altLang="en-US"/>
          </a:p>
        </p:txBody>
      </p:sp>
    </p:spTree>
    <p:extLst>
      <p:ext uri="{BB962C8B-B14F-4D97-AF65-F5344CB8AC3E}">
        <p14:creationId xmlns:p14="http://schemas.microsoft.com/office/powerpoint/2010/main" val="336180450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C3B2CE-9699-41D9-D4EB-E5F76DD832F7}"/>
            </a:ext>
          </a:extLst>
        </p:cNvPr>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3929D3EA-1E6E-87CC-AD62-B2E5B1D8E3B7}"/>
              </a:ext>
            </a:extLst>
          </p:cNvPr>
          <p:cNvSpPr/>
          <p:nvPr/>
        </p:nvSpPr>
        <p:spPr>
          <a:xfrm>
            <a:off x="3498954" y="666106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076B526D-C14A-0BA7-0C19-D1FEA73005D4}"/>
              </a:ext>
            </a:extLst>
          </p:cNvPr>
          <p:cNvSpPr/>
          <p:nvPr/>
        </p:nvSpPr>
        <p:spPr>
          <a:xfrm>
            <a:off x="2540" y="425873"/>
            <a:ext cx="6858000" cy="260327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kumimoji="1" lang="ja-JP" altLang="en-US">
              <a:solidFill>
                <a:srgbClr val="66CCFF"/>
              </a:solidFill>
            </a:endParaRPr>
          </a:p>
        </p:txBody>
      </p:sp>
      <p:sp>
        <p:nvSpPr>
          <p:cNvPr id="2" name="テキスト ボックス 1">
            <a:extLst>
              <a:ext uri="{FF2B5EF4-FFF2-40B4-BE49-F238E27FC236}">
                <a16:creationId xmlns:a16="http://schemas.microsoft.com/office/drawing/2014/main" id="{28A6387D-2253-8413-F8ED-32DAE650615A}"/>
              </a:ext>
            </a:extLst>
          </p:cNvPr>
          <p:cNvSpPr txBox="1"/>
          <p:nvPr/>
        </p:nvSpPr>
        <p:spPr>
          <a:xfrm>
            <a:off x="0" y="44339"/>
            <a:ext cx="3316356" cy="392415"/>
          </a:xfrm>
          <a:prstGeom prst="rect">
            <a:avLst/>
          </a:prstGeom>
          <a:noFill/>
        </p:spPr>
        <p:txBody>
          <a:bodyPr wrap="square" rtlCol="0">
            <a:spAutoFit/>
          </a:bodyPr>
          <a:lstStyle/>
          <a:p>
            <a:r>
              <a:rPr kumimoji="1" lang="ja-JP" altLang="en-US" sz="1950" b="1" dirty="0"/>
              <a:t>情報発信の推進チーム</a:t>
            </a:r>
          </a:p>
        </p:txBody>
      </p:sp>
      <p:sp>
        <p:nvSpPr>
          <p:cNvPr id="7" name="正方形/長方形 6">
            <a:extLst>
              <a:ext uri="{FF2B5EF4-FFF2-40B4-BE49-F238E27FC236}">
                <a16:creationId xmlns:a16="http://schemas.microsoft.com/office/drawing/2014/main" id="{67B3AFAF-1BFB-C7E8-9B2F-D8901F78287F}"/>
              </a:ext>
            </a:extLst>
          </p:cNvPr>
          <p:cNvSpPr/>
          <p:nvPr/>
        </p:nvSpPr>
        <p:spPr>
          <a:xfrm>
            <a:off x="0" y="3251200"/>
            <a:ext cx="6858000" cy="2603275"/>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66CCFF"/>
              </a:solidFill>
            </a:endParaRPr>
          </a:p>
        </p:txBody>
      </p:sp>
      <p:sp>
        <p:nvSpPr>
          <p:cNvPr id="8" name="テキスト ボックス 7">
            <a:extLst>
              <a:ext uri="{FF2B5EF4-FFF2-40B4-BE49-F238E27FC236}">
                <a16:creationId xmlns:a16="http://schemas.microsoft.com/office/drawing/2014/main" id="{2F26BB25-63D8-73C4-1AC0-241BF758B434}"/>
              </a:ext>
            </a:extLst>
          </p:cNvPr>
          <p:cNvSpPr txBox="1"/>
          <p:nvPr/>
        </p:nvSpPr>
        <p:spPr>
          <a:xfrm>
            <a:off x="59304" y="3304634"/>
            <a:ext cx="6654012" cy="338554"/>
          </a:xfrm>
          <a:prstGeom prst="rect">
            <a:avLst/>
          </a:prstGeom>
          <a:noFill/>
        </p:spPr>
        <p:txBody>
          <a:bodyPr wrap="square" rtlCol="0">
            <a:spAutoFit/>
          </a:bodyPr>
          <a:lstStyle/>
          <a:p>
            <a:r>
              <a:rPr kumimoji="1" lang="ja-JP" altLang="en-US" sz="1600" b="1" dirty="0">
                <a:solidFill>
                  <a:schemeClr val="bg1"/>
                </a:solidFill>
              </a:rPr>
              <a:t>チームの取り組み　　新しい情報発信の仕組み作り</a:t>
            </a:r>
            <a:endParaRPr kumimoji="1" lang="en-US" altLang="ja-JP" sz="1600" b="1" dirty="0">
              <a:solidFill>
                <a:schemeClr val="bg1"/>
              </a:solidFill>
            </a:endParaRPr>
          </a:p>
        </p:txBody>
      </p:sp>
      <p:sp>
        <p:nvSpPr>
          <p:cNvPr id="9" name="正方形/長方形 8">
            <a:extLst>
              <a:ext uri="{FF2B5EF4-FFF2-40B4-BE49-F238E27FC236}">
                <a16:creationId xmlns:a16="http://schemas.microsoft.com/office/drawing/2014/main" id="{2CEDA88D-D034-B270-4475-1F69D7B37ADF}"/>
              </a:ext>
            </a:extLst>
          </p:cNvPr>
          <p:cNvSpPr/>
          <p:nvPr/>
        </p:nvSpPr>
        <p:spPr>
          <a:xfrm>
            <a:off x="59304" y="3641286"/>
            <a:ext cx="6739392" cy="2018734"/>
          </a:xfrm>
          <a:prstGeom prst="rect">
            <a:avLst/>
          </a:prstGeom>
          <a:solidFill>
            <a:schemeClr val="bg1"/>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a:extLst>
              <a:ext uri="{FF2B5EF4-FFF2-40B4-BE49-F238E27FC236}">
                <a16:creationId xmlns:a16="http://schemas.microsoft.com/office/drawing/2014/main" id="{15EAB960-573B-268B-BBB1-438B6895A27F}"/>
              </a:ext>
            </a:extLst>
          </p:cNvPr>
          <p:cNvSpPr/>
          <p:nvPr/>
        </p:nvSpPr>
        <p:spPr>
          <a:xfrm>
            <a:off x="59304" y="3723595"/>
            <a:ext cx="1665324" cy="274140"/>
          </a:xfrm>
          <a:prstGeom prst="rect">
            <a:avLst/>
          </a:prstGeom>
          <a:solidFill>
            <a:srgbClr val="D600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b="1" dirty="0"/>
              <a:t>　取組の概要</a:t>
            </a:r>
          </a:p>
        </p:txBody>
      </p:sp>
      <p:sp>
        <p:nvSpPr>
          <p:cNvPr id="11" name="正方形/長方形 10">
            <a:extLst>
              <a:ext uri="{FF2B5EF4-FFF2-40B4-BE49-F238E27FC236}">
                <a16:creationId xmlns:a16="http://schemas.microsoft.com/office/drawing/2014/main" id="{D4C4F5E6-A505-EAA1-229F-9127F0E418E5}"/>
              </a:ext>
            </a:extLst>
          </p:cNvPr>
          <p:cNvSpPr/>
          <p:nvPr/>
        </p:nvSpPr>
        <p:spPr>
          <a:xfrm>
            <a:off x="81025" y="4731810"/>
            <a:ext cx="1665324" cy="274140"/>
          </a:xfrm>
          <a:prstGeom prst="rect">
            <a:avLst/>
          </a:prstGeom>
          <a:solidFill>
            <a:srgbClr val="D60093"/>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1400" b="1" dirty="0"/>
              <a:t>　取組のポイント</a:t>
            </a:r>
          </a:p>
        </p:txBody>
      </p:sp>
      <p:sp>
        <p:nvSpPr>
          <p:cNvPr id="12" name="正方形/長方形 11">
            <a:extLst>
              <a:ext uri="{FF2B5EF4-FFF2-40B4-BE49-F238E27FC236}">
                <a16:creationId xmlns:a16="http://schemas.microsoft.com/office/drawing/2014/main" id="{523B446A-EB63-E853-3417-2D6A4E0AA268}"/>
              </a:ext>
            </a:extLst>
          </p:cNvPr>
          <p:cNvSpPr/>
          <p:nvPr/>
        </p:nvSpPr>
        <p:spPr>
          <a:xfrm>
            <a:off x="129258" y="6661064"/>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3187A73C-9240-47B8-3A48-923B3522B2B7}"/>
              </a:ext>
            </a:extLst>
          </p:cNvPr>
          <p:cNvSpPr txBox="1"/>
          <p:nvPr/>
        </p:nvSpPr>
        <p:spPr>
          <a:xfrm>
            <a:off x="81025" y="5974555"/>
            <a:ext cx="3316356" cy="523220"/>
          </a:xfrm>
          <a:prstGeom prst="rect">
            <a:avLst/>
          </a:prstGeom>
          <a:noFill/>
        </p:spPr>
        <p:txBody>
          <a:bodyPr wrap="square" rtlCol="0">
            <a:spAutoFit/>
          </a:bodyPr>
          <a:lstStyle/>
          <a:p>
            <a:r>
              <a:rPr kumimoji="1" lang="ja-JP" altLang="en-US" sz="1400" b="1" dirty="0"/>
              <a:t>なぜ、情報発信をテーマに取り組みましたか？</a:t>
            </a:r>
          </a:p>
        </p:txBody>
      </p:sp>
      <p:pic>
        <p:nvPicPr>
          <p:cNvPr id="17" name="グラフィックス 16" descr="女性のプロフィール">
            <a:extLst>
              <a:ext uri="{FF2B5EF4-FFF2-40B4-BE49-F238E27FC236}">
                <a16:creationId xmlns:a16="http://schemas.microsoft.com/office/drawing/2014/main" id="{34B018CF-BE14-CE5E-1715-655E243B1FB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660817" y="6743003"/>
            <a:ext cx="523220" cy="523220"/>
          </a:xfrm>
          <a:prstGeom prst="rect">
            <a:avLst/>
          </a:prstGeom>
        </p:spPr>
      </p:pic>
      <p:sp>
        <p:nvSpPr>
          <p:cNvPr id="20" name="テキスト ボックス 19">
            <a:extLst>
              <a:ext uri="{FF2B5EF4-FFF2-40B4-BE49-F238E27FC236}">
                <a16:creationId xmlns:a16="http://schemas.microsoft.com/office/drawing/2014/main" id="{388D6CD4-82CE-0C3A-09A2-3A61576BBD5D}"/>
              </a:ext>
            </a:extLst>
          </p:cNvPr>
          <p:cNvSpPr txBox="1"/>
          <p:nvPr/>
        </p:nvSpPr>
        <p:spPr>
          <a:xfrm>
            <a:off x="713237" y="6905037"/>
            <a:ext cx="1959625" cy="261610"/>
          </a:xfrm>
          <a:prstGeom prst="rect">
            <a:avLst/>
          </a:prstGeom>
          <a:noFill/>
        </p:spPr>
        <p:txBody>
          <a:bodyPr wrap="square" rtlCol="0">
            <a:spAutoFit/>
          </a:bodyPr>
          <a:lstStyle/>
          <a:p>
            <a:r>
              <a:rPr kumimoji="1" lang="ja-JP" altLang="en-US" sz="1100" b="1" dirty="0"/>
              <a:t>チームリーダー　戝間さん</a:t>
            </a:r>
          </a:p>
        </p:txBody>
      </p:sp>
      <p:sp>
        <p:nvSpPr>
          <p:cNvPr id="21" name="テキスト ボックス 20">
            <a:extLst>
              <a:ext uri="{FF2B5EF4-FFF2-40B4-BE49-F238E27FC236}">
                <a16:creationId xmlns:a16="http://schemas.microsoft.com/office/drawing/2014/main" id="{4C3B2A36-41B9-C07F-9AD0-A2EDAD932763}"/>
              </a:ext>
            </a:extLst>
          </p:cNvPr>
          <p:cNvSpPr txBox="1"/>
          <p:nvPr/>
        </p:nvSpPr>
        <p:spPr>
          <a:xfrm>
            <a:off x="190017" y="7375490"/>
            <a:ext cx="3045552" cy="1600438"/>
          </a:xfrm>
          <a:prstGeom prst="rect">
            <a:avLst/>
          </a:prstGeom>
          <a:noFill/>
        </p:spPr>
        <p:txBody>
          <a:bodyPr wrap="square" rtlCol="0">
            <a:spAutoFit/>
          </a:bodyPr>
          <a:lstStyle/>
          <a:p>
            <a:r>
              <a:rPr kumimoji="1" lang="ja-JP" altLang="en-US" sz="1400" b="1" dirty="0"/>
              <a:t>法人のホームページは総務課で管理を行っており、それと連携させる必要があるため。また個人情報の取扱いの観点から、必ずガイドラインや一定のルール作りが必要であると想定できたため、このテーマに参加した。</a:t>
            </a:r>
            <a:endParaRPr kumimoji="1" lang="en-US" altLang="ja-JP" sz="1400" b="1" dirty="0"/>
          </a:p>
        </p:txBody>
      </p:sp>
      <p:sp>
        <p:nvSpPr>
          <p:cNvPr id="23" name="テキスト ボックス 22">
            <a:extLst>
              <a:ext uri="{FF2B5EF4-FFF2-40B4-BE49-F238E27FC236}">
                <a16:creationId xmlns:a16="http://schemas.microsoft.com/office/drawing/2014/main" id="{33157D16-732E-A78C-6A33-DA310DF90A23}"/>
              </a:ext>
            </a:extLst>
          </p:cNvPr>
          <p:cNvSpPr txBox="1"/>
          <p:nvPr/>
        </p:nvSpPr>
        <p:spPr>
          <a:xfrm>
            <a:off x="4114552" y="6905037"/>
            <a:ext cx="1959625" cy="261610"/>
          </a:xfrm>
          <a:prstGeom prst="rect">
            <a:avLst/>
          </a:prstGeom>
          <a:noFill/>
        </p:spPr>
        <p:txBody>
          <a:bodyPr wrap="square" rtlCol="0">
            <a:spAutoFit/>
          </a:bodyPr>
          <a:lstStyle/>
          <a:p>
            <a:r>
              <a:rPr kumimoji="1" lang="ja-JP" altLang="en-US" sz="1100" b="1" dirty="0"/>
              <a:t>菊久池さん</a:t>
            </a:r>
          </a:p>
        </p:txBody>
      </p:sp>
      <p:sp>
        <p:nvSpPr>
          <p:cNvPr id="24" name="テキスト ボックス 23">
            <a:extLst>
              <a:ext uri="{FF2B5EF4-FFF2-40B4-BE49-F238E27FC236}">
                <a16:creationId xmlns:a16="http://schemas.microsoft.com/office/drawing/2014/main" id="{6D075A69-22A5-8183-DD80-86918E28E371}"/>
              </a:ext>
            </a:extLst>
          </p:cNvPr>
          <p:cNvSpPr txBox="1"/>
          <p:nvPr/>
        </p:nvSpPr>
        <p:spPr>
          <a:xfrm>
            <a:off x="3591332" y="7375490"/>
            <a:ext cx="3045552" cy="1815882"/>
          </a:xfrm>
          <a:prstGeom prst="rect">
            <a:avLst/>
          </a:prstGeom>
          <a:noFill/>
        </p:spPr>
        <p:txBody>
          <a:bodyPr wrap="square" rtlCol="0">
            <a:spAutoFit/>
          </a:bodyPr>
          <a:lstStyle/>
          <a:p>
            <a:r>
              <a:rPr kumimoji="1" lang="en-US" altLang="ja-JP" sz="1400" b="1" dirty="0"/>
              <a:t>20</a:t>
            </a:r>
            <a:r>
              <a:rPr kumimoji="1" lang="ja-JP" altLang="en-US" sz="1400" b="1" dirty="0"/>
              <a:t>代～</a:t>
            </a:r>
            <a:r>
              <a:rPr kumimoji="1" lang="en-US" altLang="ja-JP" sz="1400" b="1" dirty="0"/>
              <a:t>50</a:t>
            </a:r>
            <a:r>
              <a:rPr kumimoji="1" lang="ja-JP" altLang="en-US" sz="1400" b="1" dirty="0"/>
              <a:t>代のメンバーで取り組んだため世代的に</a:t>
            </a:r>
            <a:r>
              <a:rPr kumimoji="1" lang="en-US" altLang="ja-JP" sz="1400" b="1" dirty="0"/>
              <a:t>SNS</a:t>
            </a:r>
            <a:r>
              <a:rPr kumimoji="1" lang="ja-JP" altLang="en-US" sz="1400" b="1" dirty="0"/>
              <a:t>に不慣れな方もおり、若い世代がリードして使い方などをレクチャーした。ガイドラインや個人情報の取扱いについては逆に経験や知識の多いメンバーが多く意見を出していただき、ルール作りなどができた。</a:t>
            </a:r>
          </a:p>
        </p:txBody>
      </p:sp>
      <p:sp>
        <p:nvSpPr>
          <p:cNvPr id="26" name="テキスト ボックス 25">
            <a:extLst>
              <a:ext uri="{FF2B5EF4-FFF2-40B4-BE49-F238E27FC236}">
                <a16:creationId xmlns:a16="http://schemas.microsoft.com/office/drawing/2014/main" id="{29F0F0CA-97DD-091A-D8AB-D5B1826D9BD8}"/>
              </a:ext>
            </a:extLst>
          </p:cNvPr>
          <p:cNvSpPr txBox="1"/>
          <p:nvPr/>
        </p:nvSpPr>
        <p:spPr>
          <a:xfrm>
            <a:off x="3498954" y="5978987"/>
            <a:ext cx="3316356" cy="738664"/>
          </a:xfrm>
          <a:prstGeom prst="rect">
            <a:avLst/>
          </a:prstGeom>
          <a:noFill/>
        </p:spPr>
        <p:txBody>
          <a:bodyPr wrap="square" rtlCol="0">
            <a:spAutoFit/>
          </a:bodyPr>
          <a:lstStyle/>
          <a:p>
            <a:r>
              <a:rPr kumimoji="1" lang="ja-JP" altLang="en-US" sz="1400" b="1" dirty="0"/>
              <a:t>目標達成までに見つかった課題に対し、チームのメンバーでどのようにして取り組みましたか？</a:t>
            </a:r>
          </a:p>
        </p:txBody>
      </p:sp>
      <p:pic>
        <p:nvPicPr>
          <p:cNvPr id="19" name="グラフィックス 18" descr="男性のプロフィール">
            <a:extLst>
              <a:ext uri="{FF2B5EF4-FFF2-40B4-BE49-F238E27FC236}">
                <a16:creationId xmlns:a16="http://schemas.microsoft.com/office/drawing/2014/main" id="{39684319-ECC2-4E26-5C3E-FA8F4DD518C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62742" y="6706870"/>
            <a:ext cx="559445" cy="559445"/>
          </a:xfrm>
          <a:prstGeom prst="rect">
            <a:avLst/>
          </a:prstGeom>
        </p:spPr>
      </p:pic>
      <p:pic>
        <p:nvPicPr>
          <p:cNvPr id="5" name="図 4" descr="屋内, 男, 建物, テーブル が含まれている画像&#10;&#10;AI によって生成されたコンテンツは間違っている可能性があります。">
            <a:extLst>
              <a:ext uri="{FF2B5EF4-FFF2-40B4-BE49-F238E27FC236}">
                <a16:creationId xmlns:a16="http://schemas.microsoft.com/office/drawing/2014/main" id="{01D65438-0866-B7C0-4194-1B1DBCCC1739}"/>
              </a:ext>
            </a:extLst>
          </p:cNvPr>
          <p:cNvPicPr>
            <a:picLocks noChangeAspect="1"/>
          </p:cNvPicPr>
          <p:nvPr/>
        </p:nvPicPr>
        <p:blipFill>
          <a:blip r:embed="rId7">
            <a:extLst>
              <a:ext uri="{28A0092B-C50C-407E-A947-70E740481C1C}">
                <a14:useLocalDpi xmlns:a14="http://schemas.microsoft.com/office/drawing/2010/main" val="0"/>
              </a:ext>
            </a:extLst>
          </a:blip>
          <a:srcRect b="30391"/>
          <a:stretch/>
        </p:blipFill>
        <p:spPr>
          <a:xfrm rot="10800000">
            <a:off x="2403267" y="687555"/>
            <a:ext cx="4239936" cy="2213534"/>
          </a:xfrm>
          <a:prstGeom prst="rect">
            <a:avLst/>
          </a:prstGeom>
        </p:spPr>
      </p:pic>
      <p:sp>
        <p:nvSpPr>
          <p:cNvPr id="6" name="正方形/長方形 5">
            <a:extLst>
              <a:ext uri="{FF2B5EF4-FFF2-40B4-BE49-F238E27FC236}">
                <a16:creationId xmlns:a16="http://schemas.microsoft.com/office/drawing/2014/main" id="{416719B4-8436-E313-862A-B7F5CA6BB28A}"/>
              </a:ext>
            </a:extLst>
          </p:cNvPr>
          <p:cNvSpPr/>
          <p:nvPr/>
        </p:nvSpPr>
        <p:spPr>
          <a:xfrm>
            <a:off x="81025" y="1336112"/>
            <a:ext cx="2177300" cy="1496756"/>
          </a:xfrm>
          <a:prstGeom prst="rect">
            <a:avLst/>
          </a:prstGeom>
          <a:solidFill>
            <a:schemeClr val="bg1">
              <a:lumMod val="50000"/>
              <a:alpha val="76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ja-JP" altLang="en-US" sz="1192" dirty="0">
                <a:solidFill>
                  <a:schemeClr val="bg1"/>
                </a:solidFill>
              </a:rPr>
              <a:t>情報発信の推進チーム</a:t>
            </a:r>
            <a:endParaRPr kumimoji="1" lang="en-US" altLang="ja-JP" sz="1192" dirty="0">
              <a:solidFill>
                <a:schemeClr val="bg1"/>
              </a:solidFill>
            </a:endParaRPr>
          </a:p>
          <a:p>
            <a:r>
              <a:rPr kumimoji="1" lang="ja-JP" altLang="en-US" sz="1192" dirty="0">
                <a:solidFill>
                  <a:schemeClr val="bg1"/>
                </a:solidFill>
              </a:rPr>
              <a:t>メンバー構成</a:t>
            </a:r>
            <a:endParaRPr kumimoji="1" lang="en-US" altLang="ja-JP" sz="1192" dirty="0">
              <a:solidFill>
                <a:schemeClr val="bg1"/>
              </a:solidFill>
            </a:endParaRPr>
          </a:p>
          <a:p>
            <a:r>
              <a:rPr kumimoji="1" lang="ja-JP" altLang="en-US" sz="1192" dirty="0">
                <a:solidFill>
                  <a:schemeClr val="bg1"/>
                </a:solidFill>
              </a:rPr>
              <a:t>・古谷（ケアハイツいたみ）</a:t>
            </a:r>
            <a:endParaRPr kumimoji="1" lang="en-US" altLang="ja-JP" sz="1192" dirty="0">
              <a:solidFill>
                <a:schemeClr val="bg1"/>
              </a:solidFill>
            </a:endParaRPr>
          </a:p>
          <a:p>
            <a:r>
              <a:rPr kumimoji="1" lang="ja-JP" altLang="en-US" sz="1192" dirty="0">
                <a:solidFill>
                  <a:schemeClr val="bg1"/>
                </a:solidFill>
              </a:rPr>
              <a:t>・酒井（荒牧居宅）</a:t>
            </a:r>
            <a:endParaRPr kumimoji="1" lang="en-US" altLang="ja-JP" sz="1192" dirty="0">
              <a:solidFill>
                <a:schemeClr val="bg1"/>
              </a:solidFill>
            </a:endParaRPr>
          </a:p>
          <a:p>
            <a:r>
              <a:rPr kumimoji="1" lang="ja-JP" altLang="en-US" sz="1192" dirty="0">
                <a:solidFill>
                  <a:schemeClr val="bg1"/>
                </a:solidFill>
              </a:rPr>
              <a:t>・菊久池（総務課）</a:t>
            </a:r>
            <a:endParaRPr kumimoji="1" lang="en-US" altLang="ja-JP" sz="1192" dirty="0">
              <a:solidFill>
                <a:schemeClr val="bg1"/>
              </a:solidFill>
            </a:endParaRPr>
          </a:p>
          <a:p>
            <a:r>
              <a:rPr kumimoji="1" lang="ja-JP" altLang="en-US" sz="1192" dirty="0">
                <a:solidFill>
                  <a:schemeClr val="bg1"/>
                </a:solidFill>
              </a:rPr>
              <a:t>・西川（松風園）</a:t>
            </a:r>
            <a:endParaRPr kumimoji="1" lang="en-US" altLang="ja-JP" sz="1192" dirty="0">
              <a:solidFill>
                <a:schemeClr val="bg1"/>
              </a:solidFill>
            </a:endParaRPr>
          </a:p>
          <a:p>
            <a:r>
              <a:rPr kumimoji="1" lang="ja-JP" altLang="en-US" sz="1192" dirty="0">
                <a:solidFill>
                  <a:schemeClr val="bg1"/>
                </a:solidFill>
              </a:rPr>
              <a:t>・増田（南野</a:t>
            </a:r>
            <a:r>
              <a:rPr kumimoji="1" lang="en-US" altLang="ja-JP" sz="1192" dirty="0">
                <a:solidFill>
                  <a:schemeClr val="bg1"/>
                </a:solidFill>
              </a:rPr>
              <a:t>SUD</a:t>
            </a:r>
            <a:r>
              <a:rPr kumimoji="1" lang="ja-JP" altLang="en-US" sz="1192" dirty="0">
                <a:solidFill>
                  <a:schemeClr val="bg1"/>
                </a:solidFill>
              </a:rPr>
              <a:t>）</a:t>
            </a:r>
            <a:endParaRPr kumimoji="1" lang="en-US" altLang="ja-JP" sz="1192" dirty="0">
              <a:solidFill>
                <a:schemeClr val="bg1"/>
              </a:solidFill>
            </a:endParaRPr>
          </a:p>
          <a:p>
            <a:r>
              <a:rPr kumimoji="1" lang="ja-JP" altLang="en-US" sz="1192" dirty="0">
                <a:solidFill>
                  <a:schemeClr val="bg1"/>
                </a:solidFill>
              </a:rPr>
              <a:t>・戝間（総務課）</a:t>
            </a:r>
            <a:endParaRPr kumimoji="1" lang="en-US" altLang="ja-JP" sz="1192" dirty="0">
              <a:solidFill>
                <a:schemeClr val="bg1"/>
              </a:solidFill>
            </a:endParaRPr>
          </a:p>
          <a:p>
            <a:endParaRPr kumimoji="1" lang="en-US" altLang="ja-JP" sz="1192" dirty="0">
              <a:solidFill>
                <a:schemeClr val="bg1"/>
              </a:solidFill>
            </a:endParaRPr>
          </a:p>
        </p:txBody>
      </p:sp>
      <p:sp>
        <p:nvSpPr>
          <p:cNvPr id="14" name="テキスト ボックス 13">
            <a:extLst>
              <a:ext uri="{FF2B5EF4-FFF2-40B4-BE49-F238E27FC236}">
                <a16:creationId xmlns:a16="http://schemas.microsoft.com/office/drawing/2014/main" id="{23127522-6AE3-427B-1990-F63AE4713A8C}"/>
              </a:ext>
            </a:extLst>
          </p:cNvPr>
          <p:cNvSpPr txBox="1"/>
          <p:nvPr/>
        </p:nvSpPr>
        <p:spPr>
          <a:xfrm>
            <a:off x="0" y="4081183"/>
            <a:ext cx="6935725" cy="523220"/>
          </a:xfrm>
          <a:prstGeom prst="rect">
            <a:avLst/>
          </a:prstGeom>
          <a:noFill/>
        </p:spPr>
        <p:txBody>
          <a:bodyPr wrap="square" rtlCol="0">
            <a:spAutoFit/>
          </a:bodyPr>
          <a:lstStyle/>
          <a:p>
            <a:r>
              <a:rPr kumimoji="1" lang="ja-JP" altLang="en-US" sz="1400" dirty="0"/>
              <a:t>情報発信や収集の手段として、</a:t>
            </a:r>
            <a:r>
              <a:rPr kumimoji="1" lang="en-US" altLang="ja-JP" sz="1400" dirty="0"/>
              <a:t>SNS</a:t>
            </a:r>
            <a:r>
              <a:rPr kumimoji="1" lang="ja-JP" altLang="en-US" sz="1400" dirty="0"/>
              <a:t>を活用して行うことが主流となっており、当法人</a:t>
            </a:r>
            <a:endParaRPr kumimoji="1" lang="en-US" altLang="ja-JP" sz="1400" dirty="0"/>
          </a:p>
          <a:p>
            <a:r>
              <a:rPr kumimoji="1" lang="ja-JP" altLang="en-US" sz="1400" dirty="0"/>
              <a:t>もホームページ以外の媒体を活用し情報発信を行っていく。</a:t>
            </a:r>
          </a:p>
        </p:txBody>
      </p:sp>
      <p:sp>
        <p:nvSpPr>
          <p:cNvPr id="16" name="テキスト ボックス 15">
            <a:extLst>
              <a:ext uri="{FF2B5EF4-FFF2-40B4-BE49-F238E27FC236}">
                <a16:creationId xmlns:a16="http://schemas.microsoft.com/office/drawing/2014/main" id="{26D3B6EB-C724-1024-7113-98EC67B15A32}"/>
              </a:ext>
            </a:extLst>
          </p:cNvPr>
          <p:cNvSpPr txBox="1"/>
          <p:nvPr/>
        </p:nvSpPr>
        <p:spPr>
          <a:xfrm>
            <a:off x="59304" y="5065990"/>
            <a:ext cx="6935725" cy="523220"/>
          </a:xfrm>
          <a:prstGeom prst="rect">
            <a:avLst/>
          </a:prstGeom>
          <a:noFill/>
        </p:spPr>
        <p:txBody>
          <a:bodyPr wrap="square" rtlCol="0">
            <a:spAutoFit/>
          </a:bodyPr>
          <a:lstStyle/>
          <a:p>
            <a:r>
              <a:rPr kumimoji="1" lang="en-US" altLang="ja-JP" sz="1400" dirty="0"/>
              <a:t>X</a:t>
            </a:r>
            <a:r>
              <a:rPr kumimoji="1" lang="ja-JP" altLang="en-US" sz="1400" dirty="0"/>
              <a:t>（旧</a:t>
            </a:r>
            <a:r>
              <a:rPr kumimoji="1" lang="en-US" altLang="ja-JP" sz="1400" dirty="0"/>
              <a:t>Twitter</a:t>
            </a:r>
            <a:r>
              <a:rPr kumimoji="1" lang="ja-JP" altLang="en-US" sz="1400" dirty="0"/>
              <a:t>）、</a:t>
            </a:r>
            <a:r>
              <a:rPr kumimoji="1" lang="en-US" altLang="ja-JP" sz="1400" dirty="0"/>
              <a:t>Facebook</a:t>
            </a:r>
            <a:r>
              <a:rPr kumimoji="1" lang="ja-JP" altLang="en-US" sz="1400" dirty="0"/>
              <a:t>、</a:t>
            </a:r>
            <a:r>
              <a:rPr kumimoji="1" lang="en-US" altLang="ja-JP" sz="1400" dirty="0"/>
              <a:t>TikTok</a:t>
            </a:r>
            <a:r>
              <a:rPr kumimoji="1" lang="ja-JP" altLang="en-US" sz="1400" dirty="0"/>
              <a:t>等がある中で使用媒体を</a:t>
            </a:r>
            <a:r>
              <a:rPr kumimoji="1" lang="en-US" altLang="ja-JP" sz="1400" dirty="0"/>
              <a:t>Instagram</a:t>
            </a:r>
            <a:r>
              <a:rPr kumimoji="1" lang="ja-JP" altLang="en-US" sz="1400" dirty="0"/>
              <a:t>とし、個人情報</a:t>
            </a:r>
            <a:endParaRPr kumimoji="1" lang="en-US" altLang="ja-JP" sz="1400" dirty="0"/>
          </a:p>
          <a:p>
            <a:r>
              <a:rPr kumimoji="1" lang="ja-JP" altLang="en-US" sz="1400" dirty="0"/>
              <a:t>の取扱いに留意しながら、事業所からも発信できるような仕組みを構築する。</a:t>
            </a:r>
          </a:p>
        </p:txBody>
      </p:sp>
    </p:spTree>
    <p:extLst>
      <p:ext uri="{BB962C8B-B14F-4D97-AF65-F5344CB8AC3E}">
        <p14:creationId xmlns:p14="http://schemas.microsoft.com/office/powerpoint/2010/main" val="1519908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FB614FEE-E049-0942-4806-0D811C0453B9}"/>
              </a:ext>
            </a:extLst>
          </p:cNvPr>
          <p:cNvSpPr/>
          <p:nvPr/>
        </p:nvSpPr>
        <p:spPr>
          <a:xfrm>
            <a:off x="65955" y="4331125"/>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9" name="グループ化 28">
            <a:extLst>
              <a:ext uri="{FF2B5EF4-FFF2-40B4-BE49-F238E27FC236}">
                <a16:creationId xmlns:a16="http://schemas.microsoft.com/office/drawing/2014/main" id="{AA5AA872-E4F2-FC81-4F04-0A04AE304AA8}"/>
              </a:ext>
            </a:extLst>
          </p:cNvPr>
          <p:cNvGrpSpPr/>
          <p:nvPr/>
        </p:nvGrpSpPr>
        <p:grpSpPr>
          <a:xfrm>
            <a:off x="72541" y="3720621"/>
            <a:ext cx="6612233" cy="3635770"/>
            <a:chOff x="89332" y="6107717"/>
            <a:chExt cx="6612233" cy="3635770"/>
          </a:xfrm>
        </p:grpSpPr>
        <p:sp>
          <p:nvSpPr>
            <p:cNvPr id="12" name="正方形/長方形 11">
              <a:extLst>
                <a:ext uri="{FF2B5EF4-FFF2-40B4-BE49-F238E27FC236}">
                  <a16:creationId xmlns:a16="http://schemas.microsoft.com/office/drawing/2014/main" id="{BD55C3FE-F31B-407E-7ADE-1155EA738E73}"/>
                </a:ext>
              </a:extLst>
            </p:cNvPr>
            <p:cNvSpPr/>
            <p:nvPr/>
          </p:nvSpPr>
          <p:spPr>
            <a:xfrm>
              <a:off x="3401823" y="6716542"/>
              <a:ext cx="3299742" cy="302694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テキスト ボックス 14">
              <a:extLst>
                <a:ext uri="{FF2B5EF4-FFF2-40B4-BE49-F238E27FC236}">
                  <a16:creationId xmlns:a16="http://schemas.microsoft.com/office/drawing/2014/main" id="{ED811D89-01E6-BE3F-B153-7157B9660C78}"/>
                </a:ext>
              </a:extLst>
            </p:cNvPr>
            <p:cNvSpPr txBox="1"/>
            <p:nvPr/>
          </p:nvSpPr>
          <p:spPr>
            <a:xfrm>
              <a:off x="89332" y="6107717"/>
              <a:ext cx="3316356" cy="523220"/>
            </a:xfrm>
            <a:prstGeom prst="rect">
              <a:avLst/>
            </a:prstGeom>
            <a:noFill/>
          </p:spPr>
          <p:txBody>
            <a:bodyPr wrap="square" rtlCol="0">
              <a:spAutoFit/>
            </a:bodyPr>
            <a:lstStyle/>
            <a:p>
              <a:r>
                <a:rPr kumimoji="1" lang="ja-JP" altLang="en-US" sz="1400" b="1" dirty="0"/>
                <a:t>取組を継続するために今後どのように進めていきますか？</a:t>
              </a:r>
            </a:p>
          </p:txBody>
        </p:sp>
        <p:pic>
          <p:nvPicPr>
            <p:cNvPr id="17" name="グラフィックス 16" descr="女性のプロフィール">
              <a:extLst>
                <a:ext uri="{FF2B5EF4-FFF2-40B4-BE49-F238E27FC236}">
                  <a16:creationId xmlns:a16="http://schemas.microsoft.com/office/drawing/2014/main" id="{B846B8B3-0B3C-160C-837C-EC7DE62477B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462009" y="6787224"/>
              <a:ext cx="523220" cy="523220"/>
            </a:xfrm>
            <a:prstGeom prst="rect">
              <a:avLst/>
            </a:prstGeom>
          </p:spPr>
        </p:pic>
        <p:sp>
          <p:nvSpPr>
            <p:cNvPr id="20" name="テキスト ボックス 19">
              <a:extLst>
                <a:ext uri="{FF2B5EF4-FFF2-40B4-BE49-F238E27FC236}">
                  <a16:creationId xmlns:a16="http://schemas.microsoft.com/office/drawing/2014/main" id="{A7FDD494-60BC-897F-55DC-4259D7E40C21}"/>
                </a:ext>
              </a:extLst>
            </p:cNvPr>
            <p:cNvSpPr txBox="1"/>
            <p:nvPr/>
          </p:nvSpPr>
          <p:spPr>
            <a:xfrm>
              <a:off x="713237" y="6905037"/>
              <a:ext cx="1959625" cy="261610"/>
            </a:xfrm>
            <a:prstGeom prst="rect">
              <a:avLst/>
            </a:prstGeom>
            <a:noFill/>
          </p:spPr>
          <p:txBody>
            <a:bodyPr wrap="square" rtlCol="0">
              <a:spAutoFit/>
            </a:bodyPr>
            <a:lstStyle/>
            <a:p>
              <a:r>
                <a:rPr kumimoji="1" lang="ja-JP" altLang="en-US" sz="1100" b="1" dirty="0"/>
                <a:t>古谷さん</a:t>
              </a:r>
            </a:p>
          </p:txBody>
        </p:sp>
        <p:sp>
          <p:nvSpPr>
            <p:cNvPr id="21" name="テキスト ボックス 20">
              <a:extLst>
                <a:ext uri="{FF2B5EF4-FFF2-40B4-BE49-F238E27FC236}">
                  <a16:creationId xmlns:a16="http://schemas.microsoft.com/office/drawing/2014/main" id="{9529FC65-9EE8-8C3F-F686-0F862B8AEBF7}"/>
                </a:ext>
              </a:extLst>
            </p:cNvPr>
            <p:cNvSpPr txBox="1"/>
            <p:nvPr/>
          </p:nvSpPr>
          <p:spPr>
            <a:xfrm>
              <a:off x="190017" y="7375490"/>
              <a:ext cx="3045552" cy="2246769"/>
            </a:xfrm>
            <a:prstGeom prst="rect">
              <a:avLst/>
            </a:prstGeom>
            <a:noFill/>
          </p:spPr>
          <p:txBody>
            <a:bodyPr wrap="square" rtlCol="0">
              <a:spAutoFit/>
            </a:bodyPr>
            <a:lstStyle/>
            <a:p>
              <a:r>
                <a:rPr kumimoji="1" lang="ja-JP" altLang="en-US" sz="1400" b="1" dirty="0"/>
                <a:t>　施設側からの発信となるとノルマ的な捉え方をされてしまい、法人</a:t>
              </a:r>
              <a:r>
                <a:rPr kumimoji="1" lang="en-US" altLang="ja-JP" sz="1400" b="1" dirty="0"/>
                <a:t>HP</a:t>
              </a:r>
              <a:r>
                <a:rPr kumimoji="1" lang="ja-JP" altLang="en-US" sz="1400" b="1" dirty="0"/>
                <a:t>のブログは頓挫してしまった経緯もある。事業所に丁寧に説明を行うとともに、情報発信のツールとして捉えていただき、必要な情報を発信してもらうとともに、多くの職員にインスタグラムに協力していただき、随時更新ができるように進めていきたい。</a:t>
              </a:r>
              <a:endParaRPr kumimoji="1" lang="en-US" altLang="ja-JP" sz="1400" b="1" dirty="0"/>
            </a:p>
          </p:txBody>
        </p:sp>
      </p:grpSp>
      <p:grpSp>
        <p:nvGrpSpPr>
          <p:cNvPr id="36" name="グループ化 35">
            <a:extLst>
              <a:ext uri="{FF2B5EF4-FFF2-40B4-BE49-F238E27FC236}">
                <a16:creationId xmlns:a16="http://schemas.microsoft.com/office/drawing/2014/main" id="{3B9C3F5C-5BEC-B31A-4A13-A444A387C193}"/>
              </a:ext>
            </a:extLst>
          </p:cNvPr>
          <p:cNvGrpSpPr/>
          <p:nvPr/>
        </p:nvGrpSpPr>
        <p:grpSpPr>
          <a:xfrm>
            <a:off x="0" y="86660"/>
            <a:ext cx="6667983" cy="3567705"/>
            <a:chOff x="0" y="6120305"/>
            <a:chExt cx="6667983" cy="3567705"/>
          </a:xfrm>
        </p:grpSpPr>
        <p:sp>
          <p:nvSpPr>
            <p:cNvPr id="37" name="正方形/長方形 36">
              <a:extLst>
                <a:ext uri="{FF2B5EF4-FFF2-40B4-BE49-F238E27FC236}">
                  <a16:creationId xmlns:a16="http://schemas.microsoft.com/office/drawing/2014/main" id="{8C9AE98D-63B2-3227-13CE-54912D6DC888}"/>
                </a:ext>
              </a:extLst>
            </p:cNvPr>
            <p:cNvSpPr/>
            <p:nvPr/>
          </p:nvSpPr>
          <p:spPr>
            <a:xfrm>
              <a:off x="97639" y="6120305"/>
              <a:ext cx="6570344" cy="3567705"/>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E024394A-3933-9451-4494-18390576ABEC}"/>
                </a:ext>
              </a:extLst>
            </p:cNvPr>
            <p:cNvSpPr txBox="1"/>
            <p:nvPr/>
          </p:nvSpPr>
          <p:spPr>
            <a:xfrm>
              <a:off x="0" y="6298333"/>
              <a:ext cx="3316356" cy="307777"/>
            </a:xfrm>
            <a:prstGeom prst="rect">
              <a:avLst/>
            </a:prstGeom>
            <a:noFill/>
          </p:spPr>
          <p:txBody>
            <a:bodyPr wrap="square" rtlCol="0">
              <a:spAutoFit/>
            </a:bodyPr>
            <a:lstStyle/>
            <a:p>
              <a:r>
                <a:rPr kumimoji="1" lang="ja-JP" altLang="en-US" sz="1400" b="1" dirty="0"/>
                <a:t>　　　　効果検証</a:t>
              </a:r>
              <a:endParaRPr kumimoji="1" lang="en-US" altLang="ja-JP" sz="1400" b="1" dirty="0"/>
            </a:p>
          </p:txBody>
        </p:sp>
        <p:sp>
          <p:nvSpPr>
            <p:cNvPr id="41" name="テキスト ボックス 40">
              <a:extLst>
                <a:ext uri="{FF2B5EF4-FFF2-40B4-BE49-F238E27FC236}">
                  <a16:creationId xmlns:a16="http://schemas.microsoft.com/office/drawing/2014/main" id="{221540C0-6C77-3CE9-54BB-57D51F9E7D03}"/>
                </a:ext>
              </a:extLst>
            </p:cNvPr>
            <p:cNvSpPr txBox="1"/>
            <p:nvPr/>
          </p:nvSpPr>
          <p:spPr>
            <a:xfrm>
              <a:off x="190017" y="6672366"/>
              <a:ext cx="6351460" cy="2893100"/>
            </a:xfrm>
            <a:prstGeom prst="rect">
              <a:avLst/>
            </a:prstGeom>
            <a:noFill/>
          </p:spPr>
          <p:txBody>
            <a:bodyPr wrap="square" rtlCol="0">
              <a:spAutoFit/>
            </a:bodyPr>
            <a:lstStyle/>
            <a:p>
              <a:r>
                <a:rPr kumimoji="1" lang="ja-JP" altLang="en-US" sz="1400" b="1" dirty="0"/>
                <a:t>令和</a:t>
              </a:r>
              <a:r>
                <a:rPr kumimoji="1" lang="en-US" altLang="ja-JP" sz="1400" b="1" dirty="0"/>
                <a:t>7</a:t>
              </a:r>
              <a:r>
                <a:rPr kumimoji="1" lang="ja-JP" altLang="en-US" sz="1400" b="1" dirty="0"/>
                <a:t>年</a:t>
              </a:r>
              <a:r>
                <a:rPr kumimoji="1" lang="en-US" altLang="ja-JP" sz="1400" b="1" dirty="0"/>
                <a:t>2</a:t>
              </a:r>
              <a:r>
                <a:rPr kumimoji="1" lang="ja-JP" altLang="en-US" sz="1400" b="1" dirty="0"/>
                <a:t>月</a:t>
              </a:r>
              <a:r>
                <a:rPr kumimoji="1" lang="en-US" altLang="ja-JP" sz="1400" b="1" dirty="0"/>
                <a:t>12</a:t>
              </a:r>
              <a:r>
                <a:rPr kumimoji="1" lang="ja-JP" altLang="en-US" sz="1400" b="1" dirty="0"/>
                <a:t>日時点で</a:t>
              </a:r>
              <a:r>
                <a:rPr kumimoji="1" lang="en-US" altLang="ja-JP" sz="1400" b="1" dirty="0"/>
                <a:t>20</a:t>
              </a:r>
              <a:r>
                <a:rPr kumimoji="1" lang="ja-JP" altLang="en-US" sz="1400" b="1" dirty="0"/>
                <a:t>投稿、フォロワー数</a:t>
              </a:r>
              <a:r>
                <a:rPr kumimoji="1" lang="en-US" altLang="ja-JP" sz="1400" b="1" dirty="0"/>
                <a:t>20</a:t>
              </a:r>
              <a:r>
                <a:rPr kumimoji="1" lang="ja-JP" altLang="en-US" sz="1400" b="1" dirty="0"/>
                <a:t>人</a:t>
              </a:r>
              <a:endParaRPr kumimoji="1" lang="en-US" altLang="ja-JP" sz="1400" b="1" dirty="0"/>
            </a:p>
            <a:p>
              <a:r>
                <a:rPr kumimoji="1" lang="ja-JP" altLang="en-US" sz="1400" b="1" dirty="0"/>
                <a:t>ストック投稿は</a:t>
              </a:r>
              <a:r>
                <a:rPr kumimoji="1" lang="en-US" altLang="ja-JP" sz="1400" b="1" dirty="0"/>
                <a:t>20</a:t>
              </a:r>
              <a:r>
                <a:rPr kumimoji="1" lang="ja-JP" altLang="en-US" sz="1400" b="1" dirty="0"/>
                <a:t>個程度。公開して</a:t>
              </a:r>
              <a:r>
                <a:rPr kumimoji="1" lang="en-US" altLang="ja-JP" sz="1400" b="1" dirty="0"/>
                <a:t>1</a:t>
              </a:r>
              <a:r>
                <a:rPr kumimoji="1" lang="ja-JP" altLang="en-US" sz="1400" b="1" dirty="0"/>
                <a:t>か月経っていない為、情報発信の成果</a:t>
              </a:r>
              <a:endParaRPr kumimoji="1" lang="en-US" altLang="ja-JP" sz="1400" b="1" dirty="0"/>
            </a:p>
            <a:p>
              <a:r>
                <a:rPr kumimoji="1" lang="ja-JP" altLang="en-US" sz="1400" b="1" dirty="0"/>
                <a:t>としては出ていない状況。</a:t>
              </a:r>
              <a:endParaRPr kumimoji="1" lang="en-US" altLang="ja-JP" sz="1400" b="1" dirty="0"/>
            </a:p>
            <a:p>
              <a:endParaRPr kumimoji="1" lang="en-US" altLang="ja-JP" sz="1400" b="1" dirty="0"/>
            </a:p>
            <a:p>
              <a:r>
                <a:rPr kumimoji="1" lang="ja-JP" altLang="en-US" sz="1400" b="1" dirty="0"/>
                <a:t>現時点で職員や利用者の顔出しは行っておらず、施設の紹介がメインの投稿内容となっており、職員や利用者の顔が映っている未公開投稿もあるため、</a:t>
              </a:r>
              <a:endParaRPr kumimoji="1" lang="en-US" altLang="ja-JP" sz="1400" b="1" dirty="0"/>
            </a:p>
            <a:p>
              <a:r>
                <a:rPr kumimoji="1" lang="ja-JP" altLang="en-US" sz="1400" b="1" dirty="0"/>
                <a:t>メンバーを中心に管理者にも協力していただいて、早急に同意書を集め、職員の顔が見える投稿ができるようにしていく。</a:t>
              </a:r>
              <a:endParaRPr kumimoji="1" lang="en-US" altLang="ja-JP" sz="1400" b="1" dirty="0"/>
            </a:p>
            <a:p>
              <a:endParaRPr kumimoji="1" lang="en-US" altLang="ja-JP" sz="1400" b="1" dirty="0"/>
            </a:p>
            <a:p>
              <a:r>
                <a:rPr kumimoji="1" lang="ja-JP" altLang="en-US" sz="1400" b="1" dirty="0"/>
                <a:t>また、事業所に丁寧な説明を行い、マニュアルを配布していき、事業所からの発信が行えるように引き続き活動を行っていく予定。</a:t>
              </a:r>
              <a:endParaRPr kumimoji="1" lang="en-US" altLang="ja-JP" sz="1400" b="1" dirty="0"/>
            </a:p>
            <a:p>
              <a:endParaRPr kumimoji="1" lang="en-US" altLang="ja-JP" sz="1400" b="1" dirty="0"/>
            </a:p>
            <a:p>
              <a:endParaRPr kumimoji="1" lang="en-US" altLang="ja-JP" sz="1400" b="1" dirty="0"/>
            </a:p>
          </p:txBody>
        </p:sp>
      </p:grpSp>
      <p:sp>
        <p:nvSpPr>
          <p:cNvPr id="9" name="テキスト ボックス 8">
            <a:extLst>
              <a:ext uri="{FF2B5EF4-FFF2-40B4-BE49-F238E27FC236}">
                <a16:creationId xmlns:a16="http://schemas.microsoft.com/office/drawing/2014/main" id="{26DF11C5-D747-A5AE-6DF8-AA5606E077AD}"/>
              </a:ext>
            </a:extLst>
          </p:cNvPr>
          <p:cNvSpPr txBox="1"/>
          <p:nvPr/>
        </p:nvSpPr>
        <p:spPr>
          <a:xfrm>
            <a:off x="3489759" y="3731622"/>
            <a:ext cx="3316356" cy="523220"/>
          </a:xfrm>
          <a:prstGeom prst="rect">
            <a:avLst/>
          </a:prstGeom>
          <a:noFill/>
        </p:spPr>
        <p:txBody>
          <a:bodyPr wrap="square" rtlCol="0">
            <a:spAutoFit/>
          </a:bodyPr>
          <a:lstStyle/>
          <a:p>
            <a:r>
              <a:rPr kumimoji="1" lang="ja-JP" altLang="en-US" sz="1400" b="1" dirty="0"/>
              <a:t>取組の中でメンバーの成長、チーム力の向上を実感しましたか？</a:t>
            </a:r>
          </a:p>
        </p:txBody>
      </p:sp>
      <p:sp>
        <p:nvSpPr>
          <p:cNvPr id="11" name="テキスト ボックス 10">
            <a:extLst>
              <a:ext uri="{FF2B5EF4-FFF2-40B4-BE49-F238E27FC236}">
                <a16:creationId xmlns:a16="http://schemas.microsoft.com/office/drawing/2014/main" id="{BE6BEE0F-AECE-A0C7-7030-57C25FA63320}"/>
              </a:ext>
            </a:extLst>
          </p:cNvPr>
          <p:cNvSpPr txBox="1"/>
          <p:nvPr/>
        </p:nvSpPr>
        <p:spPr>
          <a:xfrm>
            <a:off x="4141714" y="4519391"/>
            <a:ext cx="1959625" cy="261610"/>
          </a:xfrm>
          <a:prstGeom prst="rect">
            <a:avLst/>
          </a:prstGeom>
          <a:noFill/>
        </p:spPr>
        <p:txBody>
          <a:bodyPr wrap="square" rtlCol="0">
            <a:spAutoFit/>
          </a:bodyPr>
          <a:lstStyle/>
          <a:p>
            <a:r>
              <a:rPr kumimoji="1" lang="ja-JP" altLang="en-US" sz="1100" b="1" dirty="0"/>
              <a:t>増田さん</a:t>
            </a:r>
          </a:p>
        </p:txBody>
      </p:sp>
      <p:sp>
        <p:nvSpPr>
          <p:cNvPr id="13" name="テキスト ボックス 12">
            <a:extLst>
              <a:ext uri="{FF2B5EF4-FFF2-40B4-BE49-F238E27FC236}">
                <a16:creationId xmlns:a16="http://schemas.microsoft.com/office/drawing/2014/main" id="{4B6E4134-D7A1-1E91-7FD5-2D805A6D90B9}"/>
              </a:ext>
            </a:extLst>
          </p:cNvPr>
          <p:cNvSpPr txBox="1"/>
          <p:nvPr/>
        </p:nvSpPr>
        <p:spPr>
          <a:xfrm>
            <a:off x="3537797" y="5034044"/>
            <a:ext cx="3045552" cy="2246769"/>
          </a:xfrm>
          <a:prstGeom prst="rect">
            <a:avLst/>
          </a:prstGeom>
          <a:noFill/>
        </p:spPr>
        <p:txBody>
          <a:bodyPr wrap="square" rtlCol="0">
            <a:spAutoFit/>
          </a:bodyPr>
          <a:lstStyle/>
          <a:p>
            <a:r>
              <a:rPr kumimoji="1" lang="ja-JP" altLang="en-US" sz="1400" b="1" dirty="0"/>
              <a:t>打ち合わせ当初は、</a:t>
            </a:r>
            <a:r>
              <a:rPr kumimoji="1" lang="en-US" altLang="ja-JP" sz="1400" b="1" dirty="0"/>
              <a:t>Instagram</a:t>
            </a:r>
            <a:r>
              <a:rPr kumimoji="1" lang="ja-JP" altLang="en-US" sz="1400" b="1" dirty="0"/>
              <a:t>を触ったことのないメンバーも多く、慣れるまでに時間がかかったが、回数を重ねるごとに、記事が作成できるようになっていった。また、自分達は</a:t>
            </a:r>
            <a:r>
              <a:rPr kumimoji="1" lang="en-US" altLang="ja-JP" sz="1400" b="1" dirty="0"/>
              <a:t>SNS</a:t>
            </a:r>
            <a:r>
              <a:rPr kumimoji="1" lang="ja-JP" altLang="en-US" sz="1400" b="1" dirty="0"/>
              <a:t>世代であるため気軽に考えていた部分もあったが、チーム内での話し合いの中で個人情報のリスク管理について考え方が深まった。</a:t>
            </a:r>
            <a:endParaRPr kumimoji="1" lang="en-US" altLang="ja-JP" sz="1400" b="1" dirty="0"/>
          </a:p>
          <a:p>
            <a:endParaRPr kumimoji="1" lang="ja-JP" altLang="en-US" sz="1400" b="1" dirty="0"/>
          </a:p>
        </p:txBody>
      </p:sp>
      <p:sp>
        <p:nvSpPr>
          <p:cNvPr id="14" name="正方形/長方形 13">
            <a:extLst>
              <a:ext uri="{FF2B5EF4-FFF2-40B4-BE49-F238E27FC236}">
                <a16:creationId xmlns:a16="http://schemas.microsoft.com/office/drawing/2014/main" id="{3F7B1AB2-F034-ECC3-BD8D-57C55A458ED7}"/>
              </a:ext>
            </a:extLst>
          </p:cNvPr>
          <p:cNvSpPr/>
          <p:nvPr/>
        </p:nvSpPr>
        <p:spPr>
          <a:xfrm>
            <a:off x="108725" y="7881290"/>
            <a:ext cx="6697390" cy="1950513"/>
          </a:xfrm>
          <a:prstGeom prst="rect">
            <a:avLst/>
          </a:prstGeom>
          <a:solidFill>
            <a:schemeClr val="bg1">
              <a:lumMod val="95000"/>
            </a:schemeClr>
          </a:solidFill>
          <a:ln>
            <a:solidFill>
              <a:schemeClr val="accent5">
                <a:lumMod val="40000"/>
                <a:lumOff val="6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a:extLst>
              <a:ext uri="{FF2B5EF4-FFF2-40B4-BE49-F238E27FC236}">
                <a16:creationId xmlns:a16="http://schemas.microsoft.com/office/drawing/2014/main" id="{DD2AC22E-779D-3DC7-98D2-176181905662}"/>
              </a:ext>
            </a:extLst>
          </p:cNvPr>
          <p:cNvSpPr txBox="1"/>
          <p:nvPr/>
        </p:nvSpPr>
        <p:spPr>
          <a:xfrm>
            <a:off x="755109" y="8078818"/>
            <a:ext cx="1959625" cy="261610"/>
          </a:xfrm>
          <a:prstGeom prst="rect">
            <a:avLst/>
          </a:prstGeom>
          <a:noFill/>
        </p:spPr>
        <p:txBody>
          <a:bodyPr wrap="square" rtlCol="0">
            <a:spAutoFit/>
          </a:bodyPr>
          <a:lstStyle/>
          <a:p>
            <a:r>
              <a:rPr kumimoji="1" lang="ja-JP" altLang="en-US" sz="1100" b="1" dirty="0"/>
              <a:t>チームリーダー　戝間さん</a:t>
            </a:r>
          </a:p>
        </p:txBody>
      </p:sp>
      <p:sp>
        <p:nvSpPr>
          <p:cNvPr id="27" name="テキスト ボックス 26">
            <a:extLst>
              <a:ext uri="{FF2B5EF4-FFF2-40B4-BE49-F238E27FC236}">
                <a16:creationId xmlns:a16="http://schemas.microsoft.com/office/drawing/2014/main" id="{0B8B9028-2BF5-B66D-D8B2-201AB792A12D}"/>
              </a:ext>
            </a:extLst>
          </p:cNvPr>
          <p:cNvSpPr txBox="1"/>
          <p:nvPr/>
        </p:nvSpPr>
        <p:spPr>
          <a:xfrm>
            <a:off x="231889" y="8428695"/>
            <a:ext cx="6351460" cy="1384995"/>
          </a:xfrm>
          <a:prstGeom prst="rect">
            <a:avLst/>
          </a:prstGeom>
          <a:noFill/>
        </p:spPr>
        <p:txBody>
          <a:bodyPr wrap="square" rtlCol="0">
            <a:spAutoFit/>
          </a:bodyPr>
          <a:lstStyle/>
          <a:p>
            <a:r>
              <a:rPr kumimoji="1" lang="ja-JP" altLang="en-US" sz="1400" b="1" dirty="0"/>
              <a:t>　最初は不慣れだったメンバーも</a:t>
            </a:r>
            <a:r>
              <a:rPr kumimoji="1" lang="en-US" altLang="ja-JP" sz="1400" b="1" dirty="0"/>
              <a:t>Instagram</a:t>
            </a:r>
            <a:r>
              <a:rPr kumimoji="1" lang="ja-JP" altLang="en-US" sz="1400" b="1" dirty="0"/>
              <a:t>の投稿が自力でできるようになるまでになって、人間やればできるものだと感じた。個人情報関連の整理や記事の作成が思うようにいかず、予定していた時期よりも遅れてしまったが、</a:t>
            </a:r>
            <a:r>
              <a:rPr kumimoji="1" lang="en-US" altLang="ja-JP" sz="1400" b="1" dirty="0"/>
              <a:t>Instagram</a:t>
            </a:r>
            <a:r>
              <a:rPr kumimoji="1" lang="ja-JP" altLang="en-US" sz="1400" b="1" dirty="0"/>
              <a:t>アカウントの公開まではこぎつけることができた。今後は職員の同意書を集めながら、協力の輪を広げて、定期的な記事更新と事業所からの発信ができるような環境整備を行いたい。</a:t>
            </a:r>
          </a:p>
        </p:txBody>
      </p:sp>
      <p:pic>
        <p:nvPicPr>
          <p:cNvPr id="28" name="グラフィックス 27" descr="棒グラフ (上昇)">
            <a:extLst>
              <a:ext uri="{FF2B5EF4-FFF2-40B4-BE49-F238E27FC236}">
                <a16:creationId xmlns:a16="http://schemas.microsoft.com/office/drawing/2014/main" id="{4BFDDE9E-7E0E-CFF8-C5A1-4B12319905D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90017" y="86660"/>
            <a:ext cx="523220" cy="523220"/>
          </a:xfrm>
          <a:prstGeom prst="rect">
            <a:avLst/>
          </a:prstGeom>
        </p:spPr>
      </p:pic>
      <p:sp>
        <p:nvSpPr>
          <p:cNvPr id="2" name="テキスト ボックス 1">
            <a:extLst>
              <a:ext uri="{FF2B5EF4-FFF2-40B4-BE49-F238E27FC236}">
                <a16:creationId xmlns:a16="http://schemas.microsoft.com/office/drawing/2014/main" id="{D5E74BB7-31AD-1B2D-E938-B336D1E5411C}"/>
              </a:ext>
            </a:extLst>
          </p:cNvPr>
          <p:cNvSpPr txBox="1"/>
          <p:nvPr/>
        </p:nvSpPr>
        <p:spPr>
          <a:xfrm>
            <a:off x="162373" y="7520713"/>
            <a:ext cx="3316356" cy="307777"/>
          </a:xfrm>
          <a:prstGeom prst="rect">
            <a:avLst/>
          </a:prstGeom>
          <a:noFill/>
        </p:spPr>
        <p:txBody>
          <a:bodyPr wrap="square" rtlCol="0">
            <a:spAutoFit/>
          </a:bodyPr>
          <a:lstStyle/>
          <a:p>
            <a:r>
              <a:rPr kumimoji="1" lang="ja-JP" altLang="en-US" sz="1400" b="1" dirty="0"/>
              <a:t>約１年間の活動を振り返っての総評</a:t>
            </a:r>
          </a:p>
        </p:txBody>
      </p:sp>
      <p:pic>
        <p:nvPicPr>
          <p:cNvPr id="5" name="グラフィックス 4" descr="男性のプロフィール">
            <a:extLst>
              <a:ext uri="{FF2B5EF4-FFF2-40B4-BE49-F238E27FC236}">
                <a16:creationId xmlns:a16="http://schemas.microsoft.com/office/drawing/2014/main" id="{8D629AB4-7E09-0EDB-5C0A-9771B75F02E2}"/>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35620" y="4347781"/>
            <a:ext cx="559445" cy="559445"/>
          </a:xfrm>
          <a:prstGeom prst="rect">
            <a:avLst/>
          </a:prstGeom>
        </p:spPr>
      </p:pic>
      <p:pic>
        <p:nvPicPr>
          <p:cNvPr id="6" name="グラフィックス 5" descr="男性のプロフィール">
            <a:extLst>
              <a:ext uri="{FF2B5EF4-FFF2-40B4-BE49-F238E27FC236}">
                <a16:creationId xmlns:a16="http://schemas.microsoft.com/office/drawing/2014/main" id="{B5090F06-590B-2B35-C7AD-F3A451C273D9}"/>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95664" y="7887363"/>
            <a:ext cx="559445" cy="559445"/>
          </a:xfrm>
          <a:prstGeom prst="rect">
            <a:avLst/>
          </a:prstGeom>
        </p:spPr>
      </p:pic>
    </p:spTree>
    <p:extLst>
      <p:ext uri="{BB962C8B-B14F-4D97-AF65-F5344CB8AC3E}">
        <p14:creationId xmlns:p14="http://schemas.microsoft.com/office/powerpoint/2010/main" val="310365150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1004</TotalTime>
  <Words>724</Words>
  <Application>Microsoft Office PowerPoint</Application>
  <PresentationFormat>A4 210 x 297 mm</PresentationFormat>
  <Paragraphs>42</Paragraphs>
  <Slides>2</Slides>
  <Notes>2</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User</dc:creator>
  <cp:lastModifiedBy>藤本</cp:lastModifiedBy>
  <cp:revision>16</cp:revision>
  <dcterms:created xsi:type="dcterms:W3CDTF">2025-01-19T02:10:35Z</dcterms:created>
  <dcterms:modified xsi:type="dcterms:W3CDTF">2025-02-19T10:05:13Z</dcterms:modified>
</cp:coreProperties>
</file>