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
  </p:notesMasterIdLst>
  <p:sldIdLst>
    <p:sldId id="258" r:id="rId2"/>
    <p:sldId id="257" r:id="rId3"/>
    <p:sldId id="263" r:id="rId4"/>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FFFF"/>
    <a:srgbClr val="FFFFFF"/>
    <a:srgbClr val="D60093"/>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24" autoAdjust="0"/>
    <p:restoredTop sz="94660"/>
  </p:normalViewPr>
  <p:slideViewPr>
    <p:cSldViewPr snapToGrid="0">
      <p:cViewPr>
        <p:scale>
          <a:sx n="100" d="100"/>
          <a:sy n="100" d="100"/>
        </p:scale>
        <p:origin x="1978" y="-9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0329" tIns="45164" rIns="90329" bIns="4516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1"/>
            <a:ext cx="2918831" cy="495029"/>
          </a:xfrm>
          <a:prstGeom prst="rect">
            <a:avLst/>
          </a:prstGeom>
        </p:spPr>
        <p:txBody>
          <a:bodyPr vert="horz" lIns="90329" tIns="45164" rIns="90329" bIns="45164" rtlCol="0"/>
          <a:lstStyle>
            <a:lvl1pPr algn="r">
              <a:defRPr sz="1200"/>
            </a:lvl1pPr>
          </a:lstStyle>
          <a:p>
            <a:fld id="{2258EDA6-4E1A-4128-8045-413710CC9E36}" type="datetimeFigureOut">
              <a:rPr kumimoji="1" lang="ja-JP" altLang="en-US" smtClean="0"/>
              <a:t>2025/2/27</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30575"/>
          </a:xfrm>
          <a:prstGeom prst="rect">
            <a:avLst/>
          </a:prstGeom>
          <a:noFill/>
          <a:ln w="12700">
            <a:solidFill>
              <a:prstClr val="black"/>
            </a:solidFill>
          </a:ln>
        </p:spPr>
        <p:txBody>
          <a:bodyPr vert="horz" lIns="90329" tIns="45164" rIns="90329" bIns="45164"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1"/>
          </a:xfrm>
          <a:prstGeom prst="rect">
            <a:avLst/>
          </a:prstGeom>
        </p:spPr>
        <p:txBody>
          <a:bodyPr vert="horz" lIns="90329" tIns="45164" rIns="90329" bIns="4516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7"/>
            <a:ext cx="2918831" cy="495028"/>
          </a:xfrm>
          <a:prstGeom prst="rect">
            <a:avLst/>
          </a:prstGeom>
        </p:spPr>
        <p:txBody>
          <a:bodyPr vert="horz" lIns="90329" tIns="45164" rIns="90329" bIns="4516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7"/>
            <a:ext cx="2918831" cy="495028"/>
          </a:xfrm>
          <a:prstGeom prst="rect">
            <a:avLst/>
          </a:prstGeom>
        </p:spPr>
        <p:txBody>
          <a:bodyPr vert="horz" lIns="90329" tIns="45164" rIns="90329" bIns="45164" rtlCol="0" anchor="b"/>
          <a:lstStyle>
            <a:lvl1pPr algn="r">
              <a:defRPr sz="1200"/>
            </a:lvl1pPr>
          </a:lstStyle>
          <a:p>
            <a:fld id="{3A769AB2-28EA-4C9E-8736-17C8E5C2387C}" type="slidenum">
              <a:rPr kumimoji="1" lang="ja-JP" altLang="en-US" smtClean="0"/>
              <a:t>‹#›</a:t>
            </a:fld>
            <a:endParaRPr kumimoji="1" lang="ja-JP" altLang="en-US"/>
          </a:p>
        </p:txBody>
      </p:sp>
    </p:spTree>
    <p:extLst>
      <p:ext uri="{BB962C8B-B14F-4D97-AF65-F5344CB8AC3E}">
        <p14:creationId xmlns:p14="http://schemas.microsoft.com/office/powerpoint/2010/main" val="32650531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1CD01-7FFB-A000-5DC2-E06CFE3E62D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24F22DB-79B0-B550-AE2B-6F84A1118B49}"/>
              </a:ext>
            </a:extLst>
          </p:cNvPr>
          <p:cNvSpPr>
            <a:spLocks noGrp="1" noRot="1" noChangeAspect="1"/>
          </p:cNvSpPr>
          <p:nvPr>
            <p:ph type="sldImg"/>
          </p:nvPr>
        </p:nvSpPr>
        <p:spPr>
          <a:xfrm>
            <a:off x="2216150" y="1233488"/>
            <a:ext cx="2303463" cy="3330575"/>
          </a:xfrm>
        </p:spPr>
      </p:sp>
      <p:sp>
        <p:nvSpPr>
          <p:cNvPr id="3" name="ノート プレースホルダー 2">
            <a:extLst>
              <a:ext uri="{FF2B5EF4-FFF2-40B4-BE49-F238E27FC236}">
                <a16:creationId xmlns:a16="http://schemas.microsoft.com/office/drawing/2014/main" id="{E8B8ABC1-CFEC-A8D0-F742-156211AFB0A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1B312EF-04B1-4B07-F286-F0E82976F96D}"/>
              </a:ext>
            </a:extLst>
          </p:cNvPr>
          <p:cNvSpPr>
            <a:spLocks noGrp="1"/>
          </p:cNvSpPr>
          <p:nvPr>
            <p:ph type="sldNum" sz="quarter" idx="5"/>
          </p:nvPr>
        </p:nvSpPr>
        <p:spPr/>
        <p:txBody>
          <a:bodyPr/>
          <a:lstStyle/>
          <a:p>
            <a:fld id="{3A769AB2-28EA-4C9E-8736-17C8E5C2387C}" type="slidenum">
              <a:rPr kumimoji="1" lang="ja-JP" altLang="en-US" smtClean="0"/>
              <a:t>1</a:t>
            </a:fld>
            <a:endParaRPr kumimoji="1" lang="ja-JP" altLang="en-US"/>
          </a:p>
        </p:txBody>
      </p:sp>
    </p:spTree>
    <p:extLst>
      <p:ext uri="{BB962C8B-B14F-4D97-AF65-F5344CB8AC3E}">
        <p14:creationId xmlns:p14="http://schemas.microsoft.com/office/powerpoint/2010/main" val="3746834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A769AB2-28EA-4C9E-8736-17C8E5C2387C}" type="slidenum">
              <a:rPr kumimoji="1" lang="ja-JP" altLang="en-US" smtClean="0"/>
              <a:t>2</a:t>
            </a:fld>
            <a:endParaRPr kumimoji="1" lang="ja-JP" altLang="en-US"/>
          </a:p>
        </p:txBody>
      </p:sp>
    </p:spTree>
    <p:extLst>
      <p:ext uri="{BB962C8B-B14F-4D97-AF65-F5344CB8AC3E}">
        <p14:creationId xmlns:p14="http://schemas.microsoft.com/office/powerpoint/2010/main" val="3752698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68FD039-5CB2-47C3-87C7-9B198F9B9A89}"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1304931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8FD039-5CB2-47C3-87C7-9B198F9B9A89}"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275104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8FD039-5CB2-47C3-87C7-9B198F9B9A89}"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166143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8FD039-5CB2-47C3-87C7-9B198F9B9A89}"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94125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FD039-5CB2-47C3-87C7-9B198F9B9A89}"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170960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68FD039-5CB2-47C3-87C7-9B198F9B9A89}"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1562909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68FD039-5CB2-47C3-87C7-9B198F9B9A89}" type="datetimeFigureOut">
              <a:rPr kumimoji="1" lang="ja-JP" altLang="en-US" smtClean="0"/>
              <a:t>2025/2/27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333499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68FD039-5CB2-47C3-87C7-9B198F9B9A89}" type="datetimeFigureOut">
              <a:rPr kumimoji="1" lang="ja-JP" altLang="en-US" smtClean="0"/>
              <a:t>2025/2/27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3396696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D039-5CB2-47C3-87C7-9B198F9B9A89}" type="datetimeFigureOut">
              <a:rPr kumimoji="1" lang="ja-JP" altLang="en-US" smtClean="0"/>
              <a:t>2025/2/27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404069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8FD039-5CB2-47C3-87C7-9B198F9B9A89}"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2737254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8FD039-5CB2-47C3-87C7-9B198F9B9A89}"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101904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68FD039-5CB2-47C3-87C7-9B198F9B9A89}" type="datetimeFigureOut">
              <a:rPr kumimoji="1" lang="ja-JP" altLang="en-US" smtClean="0"/>
              <a:t>2025/2/27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33618045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cid:ii_194d94b14a1b83717f14" TargetMode="External"/><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cid:ii_194d9494ff6b997638a2" TargetMode="External"/><Relationship Id="rId5" Type="http://schemas.openxmlformats.org/officeDocument/2006/relationships/image" Target="../media/image3.jpeg"/><Relationship Id="rId10" Type="http://schemas.openxmlformats.org/officeDocument/2006/relationships/image" Target="cid:ii_194d948facab9894c091" TargetMode="External"/><Relationship Id="rId4" Type="http://schemas.openxmlformats.org/officeDocument/2006/relationships/image" Target="../media/image2.svg"/><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3B2CE-9699-41D9-D4EB-E5F76DD832F7}"/>
            </a:ext>
          </a:extLst>
        </p:cNvPr>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4A730A8A-7035-C740-D69F-58B26AE4F34F}"/>
              </a:ext>
            </a:extLst>
          </p:cNvPr>
          <p:cNvSpPr/>
          <p:nvPr/>
        </p:nvSpPr>
        <p:spPr>
          <a:xfrm>
            <a:off x="201735" y="543512"/>
            <a:ext cx="6442601" cy="22975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ctr"/>
            <a:endParaRPr kumimoji="1" lang="en-US" altLang="ja-JP" b="1" dirty="0"/>
          </a:p>
          <a:p>
            <a:pPr algn="ctr"/>
            <a:r>
              <a:rPr kumimoji="1" lang="ja-JP" altLang="en-US" b="1" dirty="0"/>
              <a:t>ここに打ち合わせの様子等の写真を挿入する。</a:t>
            </a:r>
          </a:p>
        </p:txBody>
      </p:sp>
      <p:sp>
        <p:nvSpPr>
          <p:cNvPr id="4" name="正方形/長方形 3">
            <a:extLst>
              <a:ext uri="{FF2B5EF4-FFF2-40B4-BE49-F238E27FC236}">
                <a16:creationId xmlns:a16="http://schemas.microsoft.com/office/drawing/2014/main" id="{076B526D-C14A-0BA7-0C19-D1FEA73005D4}"/>
              </a:ext>
            </a:extLst>
          </p:cNvPr>
          <p:cNvSpPr/>
          <p:nvPr/>
        </p:nvSpPr>
        <p:spPr>
          <a:xfrm>
            <a:off x="0" y="390624"/>
            <a:ext cx="6858000" cy="26032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dirty="0">
              <a:solidFill>
                <a:srgbClr val="66CCFF"/>
              </a:solidFill>
            </a:endParaRPr>
          </a:p>
        </p:txBody>
      </p:sp>
      <p:sp>
        <p:nvSpPr>
          <p:cNvPr id="2" name="テキスト ボックス 1">
            <a:extLst>
              <a:ext uri="{FF2B5EF4-FFF2-40B4-BE49-F238E27FC236}">
                <a16:creationId xmlns:a16="http://schemas.microsoft.com/office/drawing/2014/main" id="{28A6387D-2253-8413-F8ED-32DAE650615A}"/>
              </a:ext>
            </a:extLst>
          </p:cNvPr>
          <p:cNvSpPr txBox="1"/>
          <p:nvPr/>
        </p:nvSpPr>
        <p:spPr>
          <a:xfrm>
            <a:off x="0" y="44339"/>
            <a:ext cx="3316356" cy="392415"/>
          </a:xfrm>
          <a:prstGeom prst="rect">
            <a:avLst/>
          </a:prstGeom>
          <a:noFill/>
        </p:spPr>
        <p:txBody>
          <a:bodyPr wrap="square" rtlCol="0">
            <a:spAutoFit/>
          </a:bodyPr>
          <a:lstStyle/>
          <a:p>
            <a:r>
              <a:rPr kumimoji="1" lang="en-US" altLang="ja-JP" sz="1950" b="1" dirty="0"/>
              <a:t>ICT</a:t>
            </a:r>
            <a:r>
              <a:rPr kumimoji="1" lang="ja-JP" altLang="en-US" sz="1950" b="1" dirty="0"/>
              <a:t>化推進チーム</a:t>
            </a:r>
          </a:p>
        </p:txBody>
      </p:sp>
      <p:sp>
        <p:nvSpPr>
          <p:cNvPr id="7" name="正方形/長方形 6">
            <a:extLst>
              <a:ext uri="{FF2B5EF4-FFF2-40B4-BE49-F238E27FC236}">
                <a16:creationId xmlns:a16="http://schemas.microsoft.com/office/drawing/2014/main" id="{67B3AFAF-1BFB-C7E8-9B2F-D8901F78287F}"/>
              </a:ext>
            </a:extLst>
          </p:cNvPr>
          <p:cNvSpPr/>
          <p:nvPr/>
        </p:nvSpPr>
        <p:spPr>
          <a:xfrm>
            <a:off x="0" y="3251200"/>
            <a:ext cx="6858000" cy="26032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66CCFF"/>
              </a:solidFill>
            </a:endParaRPr>
          </a:p>
        </p:txBody>
      </p:sp>
      <p:sp>
        <p:nvSpPr>
          <p:cNvPr id="8" name="テキスト ボックス 7">
            <a:extLst>
              <a:ext uri="{FF2B5EF4-FFF2-40B4-BE49-F238E27FC236}">
                <a16:creationId xmlns:a16="http://schemas.microsoft.com/office/drawing/2014/main" id="{2F26BB25-63D8-73C4-1AC0-241BF758B434}"/>
              </a:ext>
            </a:extLst>
          </p:cNvPr>
          <p:cNvSpPr txBox="1"/>
          <p:nvPr/>
        </p:nvSpPr>
        <p:spPr>
          <a:xfrm>
            <a:off x="59304" y="3304634"/>
            <a:ext cx="6654012" cy="338554"/>
          </a:xfrm>
          <a:prstGeom prst="rect">
            <a:avLst/>
          </a:prstGeom>
          <a:noFill/>
        </p:spPr>
        <p:txBody>
          <a:bodyPr wrap="square" rtlCol="0">
            <a:spAutoFit/>
          </a:bodyPr>
          <a:lstStyle/>
          <a:p>
            <a:r>
              <a:rPr kumimoji="1" lang="ja-JP" altLang="en-US" sz="1600" b="1" dirty="0">
                <a:solidFill>
                  <a:schemeClr val="bg1"/>
                </a:solidFill>
              </a:rPr>
              <a:t>チームの取り組み　　業務改善およびペーパーレス化推進</a:t>
            </a:r>
            <a:endParaRPr kumimoji="1" lang="en-US" altLang="ja-JP" sz="1600" b="1" dirty="0">
              <a:solidFill>
                <a:schemeClr val="bg1"/>
              </a:solidFill>
            </a:endParaRPr>
          </a:p>
        </p:txBody>
      </p:sp>
      <p:sp>
        <p:nvSpPr>
          <p:cNvPr id="9" name="正方形/長方形 8">
            <a:extLst>
              <a:ext uri="{FF2B5EF4-FFF2-40B4-BE49-F238E27FC236}">
                <a16:creationId xmlns:a16="http://schemas.microsoft.com/office/drawing/2014/main" id="{2CEDA88D-D034-B270-4475-1F69D7B37ADF}"/>
              </a:ext>
            </a:extLst>
          </p:cNvPr>
          <p:cNvSpPr/>
          <p:nvPr/>
        </p:nvSpPr>
        <p:spPr>
          <a:xfrm>
            <a:off x="53340" y="3713148"/>
            <a:ext cx="6739392" cy="2018734"/>
          </a:xfrm>
          <a:prstGeom prst="rect">
            <a:avLst/>
          </a:prstGeom>
          <a:solidFill>
            <a:schemeClr val="bg1"/>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sp>
        <p:nvSpPr>
          <p:cNvPr id="10" name="正方形/長方形 9">
            <a:extLst>
              <a:ext uri="{FF2B5EF4-FFF2-40B4-BE49-F238E27FC236}">
                <a16:creationId xmlns:a16="http://schemas.microsoft.com/office/drawing/2014/main" id="{15EAB960-573B-268B-BBB1-438B6895A27F}"/>
              </a:ext>
            </a:extLst>
          </p:cNvPr>
          <p:cNvSpPr/>
          <p:nvPr/>
        </p:nvSpPr>
        <p:spPr>
          <a:xfrm>
            <a:off x="59304" y="3723595"/>
            <a:ext cx="1665324" cy="274140"/>
          </a:xfrm>
          <a:prstGeom prst="rect">
            <a:avLst/>
          </a:prstGeom>
          <a:solidFill>
            <a:srgbClr val="D6009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dirty="0"/>
              <a:t>　取組の概要</a:t>
            </a:r>
          </a:p>
        </p:txBody>
      </p:sp>
      <p:sp>
        <p:nvSpPr>
          <p:cNvPr id="11" name="正方形/長方形 10">
            <a:extLst>
              <a:ext uri="{FF2B5EF4-FFF2-40B4-BE49-F238E27FC236}">
                <a16:creationId xmlns:a16="http://schemas.microsoft.com/office/drawing/2014/main" id="{D4C4F5E6-A505-EAA1-229F-9127F0E418E5}"/>
              </a:ext>
            </a:extLst>
          </p:cNvPr>
          <p:cNvSpPr/>
          <p:nvPr/>
        </p:nvSpPr>
        <p:spPr>
          <a:xfrm>
            <a:off x="59304" y="4701851"/>
            <a:ext cx="1665324" cy="274140"/>
          </a:xfrm>
          <a:prstGeom prst="rect">
            <a:avLst/>
          </a:prstGeom>
          <a:solidFill>
            <a:srgbClr val="D6009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dirty="0"/>
              <a:t>　取組のポイント</a:t>
            </a:r>
          </a:p>
        </p:txBody>
      </p:sp>
      <p:sp>
        <p:nvSpPr>
          <p:cNvPr id="12" name="正方形/長方形 11">
            <a:extLst>
              <a:ext uri="{FF2B5EF4-FFF2-40B4-BE49-F238E27FC236}">
                <a16:creationId xmlns:a16="http://schemas.microsoft.com/office/drawing/2014/main" id="{523B446A-EB63-E853-3417-2D6A4E0AA268}"/>
              </a:ext>
            </a:extLst>
          </p:cNvPr>
          <p:cNvSpPr/>
          <p:nvPr/>
        </p:nvSpPr>
        <p:spPr>
          <a:xfrm>
            <a:off x="97639" y="6661065"/>
            <a:ext cx="3299742" cy="3026945"/>
          </a:xfrm>
          <a:prstGeom prst="rect">
            <a:avLst/>
          </a:prstGeom>
          <a:solidFill>
            <a:schemeClr val="bg1">
              <a:lumMod val="95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3187A73C-9240-47B8-3A48-923B3522B2B7}"/>
              </a:ext>
            </a:extLst>
          </p:cNvPr>
          <p:cNvSpPr txBox="1"/>
          <p:nvPr/>
        </p:nvSpPr>
        <p:spPr>
          <a:xfrm>
            <a:off x="81025" y="6036247"/>
            <a:ext cx="3316356" cy="523220"/>
          </a:xfrm>
          <a:prstGeom prst="rect">
            <a:avLst/>
          </a:prstGeom>
          <a:noFill/>
        </p:spPr>
        <p:txBody>
          <a:bodyPr wrap="square" rtlCol="0">
            <a:spAutoFit/>
          </a:bodyPr>
          <a:lstStyle/>
          <a:p>
            <a:r>
              <a:rPr kumimoji="1" lang="ja-JP" altLang="en-US" sz="1400" b="1" dirty="0"/>
              <a:t>なぜ、</a:t>
            </a:r>
            <a:r>
              <a:rPr kumimoji="1" lang="en-US" altLang="ja-JP" sz="1400" b="1" dirty="0"/>
              <a:t>ICT</a:t>
            </a:r>
            <a:r>
              <a:rPr kumimoji="1" lang="ja-JP" altLang="en-US" sz="1400" b="1" dirty="0"/>
              <a:t>化推進をテーマに取り組んだのか？</a:t>
            </a:r>
          </a:p>
        </p:txBody>
      </p:sp>
      <p:pic>
        <p:nvPicPr>
          <p:cNvPr id="17" name="グラフィックス 16" descr="女性のプロフィール">
            <a:extLst>
              <a:ext uri="{FF2B5EF4-FFF2-40B4-BE49-F238E27FC236}">
                <a16:creationId xmlns:a16="http://schemas.microsoft.com/office/drawing/2014/main" id="{34B018CF-BE14-CE5E-1715-655E243B1F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0017" y="6754292"/>
            <a:ext cx="523220" cy="523220"/>
          </a:xfrm>
          <a:prstGeom prst="rect">
            <a:avLst/>
          </a:prstGeom>
        </p:spPr>
      </p:pic>
      <p:sp>
        <p:nvSpPr>
          <p:cNvPr id="20" name="テキスト ボックス 19">
            <a:extLst>
              <a:ext uri="{FF2B5EF4-FFF2-40B4-BE49-F238E27FC236}">
                <a16:creationId xmlns:a16="http://schemas.microsoft.com/office/drawing/2014/main" id="{388D6CD4-82CE-0C3A-09A2-3A61576BBD5D}"/>
              </a:ext>
            </a:extLst>
          </p:cNvPr>
          <p:cNvSpPr txBox="1"/>
          <p:nvPr/>
        </p:nvSpPr>
        <p:spPr>
          <a:xfrm>
            <a:off x="713237" y="6905037"/>
            <a:ext cx="1959625" cy="261610"/>
          </a:xfrm>
          <a:prstGeom prst="rect">
            <a:avLst/>
          </a:prstGeom>
          <a:noFill/>
        </p:spPr>
        <p:txBody>
          <a:bodyPr wrap="square" rtlCol="0">
            <a:spAutoFit/>
          </a:bodyPr>
          <a:lstStyle/>
          <a:p>
            <a:r>
              <a:rPr kumimoji="1" lang="ja-JP" altLang="en-US" sz="1100" b="1" dirty="0"/>
              <a:t>チームリーダー　今村さん</a:t>
            </a:r>
          </a:p>
        </p:txBody>
      </p:sp>
      <p:sp>
        <p:nvSpPr>
          <p:cNvPr id="21" name="テキスト ボックス 20">
            <a:extLst>
              <a:ext uri="{FF2B5EF4-FFF2-40B4-BE49-F238E27FC236}">
                <a16:creationId xmlns:a16="http://schemas.microsoft.com/office/drawing/2014/main" id="{4C3B2A36-41B9-C07F-9AD0-A2EDAD932763}"/>
              </a:ext>
            </a:extLst>
          </p:cNvPr>
          <p:cNvSpPr txBox="1"/>
          <p:nvPr/>
        </p:nvSpPr>
        <p:spPr>
          <a:xfrm>
            <a:off x="190017" y="7268245"/>
            <a:ext cx="3045552" cy="1384995"/>
          </a:xfrm>
          <a:prstGeom prst="rect">
            <a:avLst/>
          </a:prstGeom>
          <a:noFill/>
        </p:spPr>
        <p:txBody>
          <a:bodyPr wrap="square" rtlCol="0">
            <a:spAutoFit/>
          </a:bodyPr>
          <a:lstStyle/>
          <a:p>
            <a:r>
              <a:rPr kumimoji="1" lang="ja-JP" altLang="en-US" sz="1400" b="1" dirty="0"/>
              <a:t>業務の改善にあたり、紙ベースでの記録や、情報共有の電話・メール・ＦＡＸ等の手作業が問題となっていた。ＩＣＴ化に取り組むことで各事業所の業務の効率化や人的ミスの削減が期待できると考えた。</a:t>
            </a:r>
          </a:p>
        </p:txBody>
      </p:sp>
      <p:sp>
        <p:nvSpPr>
          <p:cNvPr id="22" name="正方形/長方形 21">
            <a:extLst>
              <a:ext uri="{FF2B5EF4-FFF2-40B4-BE49-F238E27FC236}">
                <a16:creationId xmlns:a16="http://schemas.microsoft.com/office/drawing/2014/main" id="{3929D3EA-1E6E-87CC-AD62-B2E5B1D8E3B7}"/>
              </a:ext>
            </a:extLst>
          </p:cNvPr>
          <p:cNvSpPr/>
          <p:nvPr/>
        </p:nvSpPr>
        <p:spPr>
          <a:xfrm>
            <a:off x="3498954" y="6661065"/>
            <a:ext cx="3299742" cy="3026945"/>
          </a:xfrm>
          <a:prstGeom prst="rect">
            <a:avLst/>
          </a:prstGeom>
          <a:solidFill>
            <a:schemeClr val="bg1">
              <a:lumMod val="95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33157D16-732E-A78C-6A33-DA310DF90A23}"/>
              </a:ext>
            </a:extLst>
          </p:cNvPr>
          <p:cNvSpPr txBox="1"/>
          <p:nvPr/>
        </p:nvSpPr>
        <p:spPr>
          <a:xfrm>
            <a:off x="4185138" y="6771880"/>
            <a:ext cx="1959625" cy="261610"/>
          </a:xfrm>
          <a:prstGeom prst="rect">
            <a:avLst/>
          </a:prstGeom>
          <a:noFill/>
        </p:spPr>
        <p:txBody>
          <a:bodyPr wrap="square" rtlCol="0">
            <a:spAutoFit/>
          </a:bodyPr>
          <a:lstStyle/>
          <a:p>
            <a:r>
              <a:rPr kumimoji="1" lang="ja-JP" altLang="en-US" sz="1100" b="1" dirty="0"/>
              <a:t>京藤さん</a:t>
            </a:r>
          </a:p>
        </p:txBody>
      </p:sp>
      <p:sp>
        <p:nvSpPr>
          <p:cNvPr id="24" name="テキスト ボックス 23">
            <a:extLst>
              <a:ext uri="{FF2B5EF4-FFF2-40B4-BE49-F238E27FC236}">
                <a16:creationId xmlns:a16="http://schemas.microsoft.com/office/drawing/2014/main" id="{6D075A69-22A5-8183-DD80-86918E28E371}"/>
              </a:ext>
            </a:extLst>
          </p:cNvPr>
          <p:cNvSpPr txBox="1"/>
          <p:nvPr/>
        </p:nvSpPr>
        <p:spPr>
          <a:xfrm>
            <a:off x="3598784" y="7340314"/>
            <a:ext cx="3045552" cy="2246769"/>
          </a:xfrm>
          <a:prstGeom prst="rect">
            <a:avLst/>
          </a:prstGeom>
          <a:noFill/>
        </p:spPr>
        <p:txBody>
          <a:bodyPr wrap="square" rtlCol="0">
            <a:spAutoFit/>
          </a:bodyPr>
          <a:lstStyle/>
          <a:p>
            <a:r>
              <a:rPr lang="ja-JP" alt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rPr>
              <a:t>パソコンなど</a:t>
            </a:r>
            <a:r>
              <a:rPr lang="en-US" alt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rPr>
              <a:t>IT</a:t>
            </a:r>
            <a:r>
              <a:rPr lang="ja-JP" alt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rPr>
              <a:t>機器に詳しくない私が、チームに入れてもらってどうなるかと思いましたが、他メンバーのおかげで過ごすことが出来ました。取り組みが進むにつれ、これからの時代、</a:t>
            </a:r>
            <a:r>
              <a:rPr lang="en-US" alt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rPr>
              <a:t>IT</a:t>
            </a:r>
            <a:r>
              <a:rPr lang="ja-JP" alt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rPr>
              <a:t>化が必要不可欠で業務の効率化に大変、有効なことを改めて実感しました。これからも</a:t>
            </a:r>
            <a:r>
              <a:rPr lang="en-US" alt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rPr>
              <a:t>IT</a:t>
            </a:r>
            <a:r>
              <a:rPr lang="ja-JP" altLang="ja-JP" sz="1400" b="1" dirty="0">
                <a:effectLst/>
                <a:latin typeface="游ゴシック" panose="020B0400000000000000" pitchFamily="50" charset="-128"/>
                <a:ea typeface="游ゴシック" panose="020B0400000000000000" pitchFamily="50" charset="-128"/>
                <a:cs typeface="ＭＳ Ｐゴシック" panose="020B0600070205080204" pitchFamily="50" charset="-128"/>
              </a:rPr>
              <a:t>化以外でも出来ることがあれば、取り入れていこうと思います。</a:t>
            </a:r>
          </a:p>
        </p:txBody>
      </p:sp>
      <p:sp>
        <p:nvSpPr>
          <p:cNvPr id="26" name="テキスト ボックス 25">
            <a:extLst>
              <a:ext uri="{FF2B5EF4-FFF2-40B4-BE49-F238E27FC236}">
                <a16:creationId xmlns:a16="http://schemas.microsoft.com/office/drawing/2014/main" id="{29F0F0CA-97DD-091A-D8AB-D5B1826D9BD8}"/>
              </a:ext>
            </a:extLst>
          </p:cNvPr>
          <p:cNvSpPr txBox="1"/>
          <p:nvPr/>
        </p:nvSpPr>
        <p:spPr>
          <a:xfrm>
            <a:off x="3482340" y="5952826"/>
            <a:ext cx="3316356" cy="738664"/>
          </a:xfrm>
          <a:prstGeom prst="rect">
            <a:avLst/>
          </a:prstGeom>
          <a:noFill/>
        </p:spPr>
        <p:txBody>
          <a:bodyPr wrap="square" rtlCol="0">
            <a:spAutoFit/>
          </a:bodyPr>
          <a:lstStyle/>
          <a:p>
            <a:r>
              <a:rPr kumimoji="1" lang="ja-JP" altLang="en-US" sz="1400" b="1" dirty="0"/>
              <a:t>目標達成までに見つかった課題に対し、チームのメンバーでどのようにして取り組みましたか？</a:t>
            </a:r>
          </a:p>
        </p:txBody>
      </p:sp>
      <p:sp>
        <p:nvSpPr>
          <p:cNvPr id="6" name="正方形/長方形 5">
            <a:extLst>
              <a:ext uri="{FF2B5EF4-FFF2-40B4-BE49-F238E27FC236}">
                <a16:creationId xmlns:a16="http://schemas.microsoft.com/office/drawing/2014/main" id="{416719B4-8436-E313-862A-B7F5CA6BB28A}"/>
              </a:ext>
            </a:extLst>
          </p:cNvPr>
          <p:cNvSpPr/>
          <p:nvPr/>
        </p:nvSpPr>
        <p:spPr>
          <a:xfrm>
            <a:off x="4466980" y="468740"/>
            <a:ext cx="2325752" cy="21336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sz="1192" dirty="0">
                <a:solidFill>
                  <a:schemeClr val="bg1"/>
                </a:solidFill>
              </a:rPr>
              <a:t>ICT</a:t>
            </a:r>
            <a:r>
              <a:rPr kumimoji="1" lang="ja-JP" altLang="en-US" sz="1192" dirty="0">
                <a:solidFill>
                  <a:schemeClr val="bg1"/>
                </a:solidFill>
              </a:rPr>
              <a:t>化推進チーム</a:t>
            </a:r>
            <a:endParaRPr kumimoji="1" lang="en-US" altLang="ja-JP" sz="1192" dirty="0">
              <a:solidFill>
                <a:schemeClr val="bg1"/>
              </a:solidFill>
            </a:endParaRPr>
          </a:p>
          <a:p>
            <a:r>
              <a:rPr kumimoji="1" lang="ja-JP" altLang="en-US" sz="1192" dirty="0">
                <a:solidFill>
                  <a:schemeClr val="bg1"/>
                </a:solidFill>
              </a:rPr>
              <a:t>メンバー構成</a:t>
            </a:r>
            <a:endParaRPr kumimoji="1" lang="en-US" altLang="ja-JP" sz="1192" dirty="0">
              <a:solidFill>
                <a:schemeClr val="bg1"/>
              </a:solidFill>
            </a:endParaRPr>
          </a:p>
          <a:p>
            <a:r>
              <a:rPr kumimoji="1" lang="ja-JP" altLang="en-US" sz="1192" dirty="0">
                <a:solidFill>
                  <a:schemeClr val="bg1"/>
                </a:solidFill>
              </a:rPr>
              <a:t>・今村（伊丹市訪問介護事業所）</a:t>
            </a:r>
            <a:endParaRPr kumimoji="1" lang="en-US" altLang="ja-JP" sz="1192" dirty="0">
              <a:solidFill>
                <a:schemeClr val="bg1"/>
              </a:solidFill>
            </a:endParaRPr>
          </a:p>
          <a:p>
            <a:r>
              <a:rPr kumimoji="1" lang="ja-JP" altLang="en-US" sz="1192" dirty="0">
                <a:solidFill>
                  <a:schemeClr val="bg1"/>
                </a:solidFill>
              </a:rPr>
              <a:t>・松尾（東有岡ワークハウス）</a:t>
            </a:r>
            <a:endParaRPr kumimoji="1" lang="en-US" altLang="ja-JP" sz="1192" dirty="0">
              <a:solidFill>
                <a:schemeClr val="bg1"/>
              </a:solidFill>
            </a:endParaRPr>
          </a:p>
          <a:p>
            <a:r>
              <a:rPr kumimoji="1" lang="ja-JP" altLang="en-US" sz="1192" dirty="0">
                <a:solidFill>
                  <a:schemeClr val="bg1"/>
                </a:solidFill>
              </a:rPr>
              <a:t>・依藤（ケアハイ</a:t>
            </a:r>
            <a:r>
              <a:rPr kumimoji="1" lang="ja-JP" altLang="en-US" sz="1192" i="1" dirty="0">
                <a:solidFill>
                  <a:schemeClr val="bg1"/>
                </a:solidFill>
              </a:rPr>
              <a:t>ツ居宅）</a:t>
            </a:r>
            <a:endParaRPr kumimoji="1" lang="en-US" altLang="ja-JP" sz="1192" i="1" dirty="0">
              <a:solidFill>
                <a:schemeClr val="bg1"/>
              </a:solidFill>
            </a:endParaRPr>
          </a:p>
          <a:p>
            <a:r>
              <a:rPr kumimoji="1" lang="ja-JP" altLang="en-US" sz="1192" i="1" dirty="0">
                <a:solidFill>
                  <a:schemeClr val="bg1"/>
                </a:solidFill>
              </a:rPr>
              <a:t>・京藤（南野居宅</a:t>
            </a:r>
            <a:r>
              <a:rPr kumimoji="1" lang="ja-JP" altLang="en-US" sz="1192" dirty="0">
                <a:solidFill>
                  <a:schemeClr val="bg1"/>
                </a:solidFill>
              </a:rPr>
              <a:t>）</a:t>
            </a:r>
            <a:endParaRPr kumimoji="1" lang="en-US" altLang="ja-JP" sz="1192" dirty="0">
              <a:solidFill>
                <a:schemeClr val="bg1"/>
              </a:solidFill>
            </a:endParaRPr>
          </a:p>
          <a:p>
            <a:r>
              <a:rPr kumimoji="1" lang="ja-JP" altLang="en-US" sz="1192" dirty="0">
                <a:solidFill>
                  <a:schemeClr val="bg1"/>
                </a:solidFill>
              </a:rPr>
              <a:t>・大庭（老人ホームなかの）</a:t>
            </a:r>
            <a:endParaRPr kumimoji="1" lang="en-US" altLang="ja-JP" sz="1192" dirty="0">
              <a:solidFill>
                <a:schemeClr val="bg1"/>
              </a:solidFill>
            </a:endParaRPr>
          </a:p>
          <a:p>
            <a:r>
              <a:rPr kumimoji="1" lang="ja-JP" altLang="en-US" sz="1192" dirty="0">
                <a:solidFill>
                  <a:schemeClr val="bg1"/>
                </a:solidFill>
              </a:rPr>
              <a:t>・北垣内（南野</a:t>
            </a:r>
            <a:r>
              <a:rPr kumimoji="1" lang="en-US" altLang="ja-JP" sz="1192" dirty="0">
                <a:solidFill>
                  <a:schemeClr val="bg1"/>
                </a:solidFill>
              </a:rPr>
              <a:t>SUD</a:t>
            </a:r>
            <a:r>
              <a:rPr kumimoji="1" lang="ja-JP" altLang="en-US" sz="1192" dirty="0">
                <a:solidFill>
                  <a:schemeClr val="bg1"/>
                </a:solidFill>
              </a:rPr>
              <a:t>）</a:t>
            </a:r>
            <a:endParaRPr kumimoji="1" lang="en-US" altLang="ja-JP" sz="1192" dirty="0">
              <a:solidFill>
                <a:schemeClr val="bg1"/>
              </a:solidFill>
            </a:endParaRPr>
          </a:p>
          <a:p>
            <a:r>
              <a:rPr kumimoji="1" lang="ja-JP" altLang="en-US" sz="1192" dirty="0">
                <a:solidFill>
                  <a:schemeClr val="bg1"/>
                </a:solidFill>
              </a:rPr>
              <a:t>・風間（東有岡ワークハウス）</a:t>
            </a:r>
            <a:endParaRPr kumimoji="1" lang="en-US" altLang="ja-JP" sz="1192" dirty="0">
              <a:solidFill>
                <a:schemeClr val="bg1"/>
              </a:solidFill>
            </a:endParaRPr>
          </a:p>
          <a:p>
            <a:r>
              <a:rPr kumimoji="1" lang="ja-JP" altLang="en-US" sz="1192" dirty="0">
                <a:solidFill>
                  <a:schemeClr val="bg1"/>
                </a:solidFill>
              </a:rPr>
              <a:t>・金野（サポートテラス）</a:t>
            </a:r>
            <a:endParaRPr kumimoji="1" lang="en-US" altLang="ja-JP" sz="1192" dirty="0">
              <a:solidFill>
                <a:schemeClr val="bg1"/>
              </a:solidFill>
            </a:endParaRPr>
          </a:p>
        </p:txBody>
      </p:sp>
      <p:pic>
        <p:nvPicPr>
          <p:cNvPr id="3" name="グラフィックス 2" descr="女性のプロフィール">
            <a:extLst>
              <a:ext uri="{FF2B5EF4-FFF2-40B4-BE49-F238E27FC236}">
                <a16:creationId xmlns:a16="http://schemas.microsoft.com/office/drawing/2014/main" id="{46EC796F-10CA-9539-B421-77504DE091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45143" y="6754292"/>
            <a:ext cx="523220" cy="523220"/>
          </a:xfrm>
          <a:prstGeom prst="rect">
            <a:avLst/>
          </a:prstGeom>
        </p:spPr>
      </p:pic>
      <p:sp>
        <p:nvSpPr>
          <p:cNvPr id="5" name="テキスト ボックス 4">
            <a:extLst>
              <a:ext uri="{FF2B5EF4-FFF2-40B4-BE49-F238E27FC236}">
                <a16:creationId xmlns:a16="http://schemas.microsoft.com/office/drawing/2014/main" id="{BA2C0B31-6FB7-0B72-C1DA-B8E8E820B7E2}"/>
              </a:ext>
            </a:extLst>
          </p:cNvPr>
          <p:cNvSpPr txBox="1"/>
          <p:nvPr/>
        </p:nvSpPr>
        <p:spPr>
          <a:xfrm>
            <a:off x="1783931" y="3887160"/>
            <a:ext cx="4290245" cy="830997"/>
          </a:xfrm>
          <a:prstGeom prst="rect">
            <a:avLst/>
          </a:prstGeom>
          <a:noFill/>
        </p:spPr>
        <p:txBody>
          <a:bodyPr wrap="square" rtlCol="0">
            <a:spAutoFit/>
          </a:bodyPr>
          <a:lstStyle/>
          <a:p>
            <a:pPr marL="342900" lvl="0" indent="-342900" algn="l">
              <a:buFont typeface="+mj-ea"/>
              <a:buAutoNum type="circleNumDbPlain"/>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出</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勤</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簿と超過勤務</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簿報告書のマクロシステムの構築</a:t>
            </a: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mj-ea"/>
              <a:buAutoNum type="circleNumDbPlain"/>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訪問介護システムの導入</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に向けて</a:t>
            </a:r>
            <a:endParaRPr lang="en-US"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mj-ea"/>
              <a:buAutoNum type="circleNumDbPlain"/>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ワーク・テラスの日報</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の電子入力化</a:t>
            </a: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l">
              <a:buFont typeface="+mj-ea"/>
              <a:buAutoNum type="circleNumDbPlain"/>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ペーパーレス化に向けて</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法人内</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調査</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の</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実施</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DA05292B-9123-C4C7-2A7C-04132A1EC01F}"/>
              </a:ext>
            </a:extLst>
          </p:cNvPr>
          <p:cNvSpPr txBox="1"/>
          <p:nvPr/>
        </p:nvSpPr>
        <p:spPr>
          <a:xfrm>
            <a:off x="1777968" y="4848037"/>
            <a:ext cx="3756660" cy="830997"/>
          </a:xfrm>
          <a:prstGeom prst="rect">
            <a:avLst/>
          </a:prstGeom>
          <a:noFill/>
        </p:spPr>
        <p:txBody>
          <a:bodyPr wrap="square" rtlCol="0">
            <a:spAutoFit/>
          </a:bodyPr>
          <a:lstStyle/>
          <a:p>
            <a:pPr lvl="0" algn="l"/>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転記や計算ミスの削減</a:t>
            </a:r>
            <a:endParaRPr lang="en-US"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pPr lvl="0" algn="l"/>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記録～請求までの一括、効率化・業務負担の軽減・超過勤務の削減、業務の効率化</a:t>
            </a:r>
            <a:endParaRPr lang="en-US"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pPr lvl="0" algn="l"/>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ペーパーレス化への取組</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8" name="図 27" descr="病室にいる人たち&#10;&#10;AI によって生成されたコンテンツは間違っている可能性があります。">
            <a:extLst>
              <a:ext uri="{FF2B5EF4-FFF2-40B4-BE49-F238E27FC236}">
                <a16:creationId xmlns:a16="http://schemas.microsoft.com/office/drawing/2014/main" id="{595DECD7-A840-6C1E-F8BE-FF36A5E22901}"/>
              </a:ext>
            </a:extLst>
          </p:cNvPr>
          <p:cNvPicPr>
            <a:picLocks noChangeAspect="1"/>
          </p:cNvPicPr>
          <p:nvPr/>
        </p:nvPicPr>
        <p:blipFill rotWithShape="1">
          <a:blip r:embed="rId5" r:link="rId6">
            <a:extLst>
              <a:ext uri="{28A0092B-C50C-407E-A947-70E740481C1C}">
                <a14:useLocalDpi xmlns:a14="http://schemas.microsoft.com/office/drawing/2010/main" val="0"/>
              </a:ext>
            </a:extLst>
          </a:blip>
          <a:srcRect l="6205" r="8116"/>
          <a:stretch>
            <a:fillRect/>
          </a:stretch>
        </p:blipFill>
        <p:spPr bwMode="auto">
          <a:xfrm>
            <a:off x="40512" y="430572"/>
            <a:ext cx="2945639" cy="2578460"/>
          </a:xfrm>
          <a:prstGeom prst="rect">
            <a:avLst/>
          </a:prstGeom>
          <a:noFill/>
          <a:ln>
            <a:solidFill>
              <a:schemeClr val="tx1"/>
            </a:solidFill>
          </a:ln>
          <a:extLst>
            <a:ext uri="{53640926-AAD7-44D8-BBD7-CCE9431645EC}">
              <a14:shadowObscured xmlns:a14="http://schemas.microsoft.com/office/drawing/2010/main"/>
            </a:ext>
          </a:extLst>
        </p:spPr>
      </p:pic>
      <p:pic>
        <p:nvPicPr>
          <p:cNvPr id="29" name="図 28" descr="屋内, 人, テーブル, 男 が含まれている画像&#10;&#10;AI によって生成されたコンテンツは間違っている可能性があります。">
            <a:extLst>
              <a:ext uri="{FF2B5EF4-FFF2-40B4-BE49-F238E27FC236}">
                <a16:creationId xmlns:a16="http://schemas.microsoft.com/office/drawing/2014/main" id="{3217C29F-9C01-99F0-45E2-6DEA27AD8613}"/>
              </a:ext>
            </a:extLst>
          </p:cNvPr>
          <p:cNvPicPr>
            <a:picLocks noChangeAspect="1"/>
          </p:cNvPicPr>
          <p:nvPr/>
        </p:nvPicPr>
        <p:blipFill rotWithShape="1">
          <a:blip r:embed="rId7" r:link="rId8">
            <a:extLst>
              <a:ext uri="{28A0092B-C50C-407E-A947-70E740481C1C}">
                <a14:useLocalDpi xmlns:a14="http://schemas.microsoft.com/office/drawing/2010/main" val="0"/>
              </a:ext>
            </a:extLst>
          </a:blip>
          <a:srcRect l="15193" t="13513" r="22969" b="31543"/>
          <a:stretch>
            <a:fillRect/>
          </a:stretch>
        </p:blipFill>
        <p:spPr bwMode="auto">
          <a:xfrm>
            <a:off x="2925041" y="1911790"/>
            <a:ext cx="1603050" cy="1068325"/>
          </a:xfrm>
          <a:prstGeom prst="rect">
            <a:avLst/>
          </a:prstGeom>
          <a:noFill/>
          <a:ln>
            <a:solidFill>
              <a:schemeClr val="tx1"/>
            </a:solidFill>
          </a:ln>
          <a:extLst>
            <a:ext uri="{53640926-AAD7-44D8-BBD7-CCE9431645EC}">
              <a14:shadowObscured xmlns:a14="http://schemas.microsoft.com/office/drawing/2010/main"/>
            </a:ext>
          </a:extLst>
        </p:spPr>
      </p:pic>
      <p:pic>
        <p:nvPicPr>
          <p:cNvPr id="30" name="図 29" descr="屋内, 人, 座る, テーブル が含まれている画像&#10;&#10;AI によって生成されたコンテンツは間違っている可能性があります。">
            <a:extLst>
              <a:ext uri="{FF2B5EF4-FFF2-40B4-BE49-F238E27FC236}">
                <a16:creationId xmlns:a16="http://schemas.microsoft.com/office/drawing/2014/main" id="{1AFBCC4C-DEF2-0085-FD1B-757FE3BDCAA7}"/>
              </a:ext>
            </a:extLst>
          </p:cNvPr>
          <p:cNvPicPr>
            <a:picLocks noChangeAspect="1"/>
          </p:cNvPicPr>
          <p:nvPr/>
        </p:nvPicPr>
        <p:blipFill rotWithShape="1">
          <a:blip r:embed="rId9" r:link="rId10">
            <a:extLst>
              <a:ext uri="{28A0092B-C50C-407E-A947-70E740481C1C}">
                <a14:useLocalDpi xmlns:a14="http://schemas.microsoft.com/office/drawing/2010/main" val="0"/>
              </a:ext>
            </a:extLst>
          </a:blip>
          <a:srcRect l="9455" r="24929"/>
          <a:stretch>
            <a:fillRect/>
          </a:stretch>
        </p:blipFill>
        <p:spPr bwMode="auto">
          <a:xfrm>
            <a:off x="2991836" y="424314"/>
            <a:ext cx="1328924" cy="1519078"/>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990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a:extLst>
              <a:ext uri="{FF2B5EF4-FFF2-40B4-BE49-F238E27FC236}">
                <a16:creationId xmlns:a16="http://schemas.microsoft.com/office/drawing/2014/main" id="{3B9C3F5C-5BEC-B31A-4A13-A444A387C193}"/>
              </a:ext>
            </a:extLst>
          </p:cNvPr>
          <p:cNvGrpSpPr/>
          <p:nvPr/>
        </p:nvGrpSpPr>
        <p:grpSpPr>
          <a:xfrm>
            <a:off x="97639" y="42083"/>
            <a:ext cx="6570344" cy="10223755"/>
            <a:chOff x="97639" y="6030342"/>
            <a:chExt cx="6570344" cy="10185874"/>
          </a:xfrm>
        </p:grpSpPr>
        <p:sp>
          <p:nvSpPr>
            <p:cNvPr id="37" name="正方形/長方形 36">
              <a:extLst>
                <a:ext uri="{FF2B5EF4-FFF2-40B4-BE49-F238E27FC236}">
                  <a16:creationId xmlns:a16="http://schemas.microsoft.com/office/drawing/2014/main" id="{8C9AE98D-63B2-3227-13CE-54912D6DC888}"/>
                </a:ext>
              </a:extLst>
            </p:cNvPr>
            <p:cNvSpPr/>
            <p:nvPr/>
          </p:nvSpPr>
          <p:spPr>
            <a:xfrm>
              <a:off x="97639" y="6030342"/>
              <a:ext cx="6570344" cy="9756903"/>
            </a:xfrm>
            <a:prstGeom prst="rect">
              <a:avLst/>
            </a:prstGeom>
            <a:solidFill>
              <a:schemeClr val="bg1">
                <a:lumMod val="95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221540C0-6C77-3CE9-54BB-57D51F9E7D03}"/>
                </a:ext>
              </a:extLst>
            </p:cNvPr>
            <p:cNvSpPr txBox="1"/>
            <p:nvPr/>
          </p:nvSpPr>
          <p:spPr>
            <a:xfrm>
              <a:off x="147030" y="6465185"/>
              <a:ext cx="6351460" cy="9751031"/>
            </a:xfrm>
            <a:prstGeom prst="rect">
              <a:avLst/>
            </a:prstGeom>
            <a:noFill/>
          </p:spPr>
          <p:txBody>
            <a:bodyPr wrap="square" rtlCol="0">
              <a:spAutoFit/>
            </a:bodyPr>
            <a:lstStyle/>
            <a:p>
              <a:r>
                <a:rPr kumimoji="1" lang="ja-JP" altLang="en-US" sz="1400" b="1" dirty="0"/>
                <a:t>・マクロシステム導入により、計算ミスなどのヒューマンエラーの削減、超過勤務報告作成および提出への業務の効率化が可能。</a:t>
              </a:r>
              <a:r>
                <a:rPr kumimoji="1" lang="en-US" altLang="ja-JP" sz="1400" b="1" dirty="0"/>
                <a:t>PC</a:t>
              </a:r>
              <a:r>
                <a:rPr kumimoji="1" lang="ja-JP" altLang="en-US" sz="1400" b="1" dirty="0"/>
                <a:t>での出退勤の入力によりデーターが活用され各様式に移すことができ、個人データーの集約や事業所全体の集約が可能。総務課への送信も加工なく行え、総務課では様式によるデーター送信を受けることでその後の業務の効率化に繋がる。難点は、パソコンが貸与されていない職員の入力対策やＰＣの立ち上げに時間を要すること等があり課題が残る。月初めの業務負担の軽減と約</a:t>
              </a:r>
              <a:r>
                <a:rPr kumimoji="1" lang="en-US" altLang="ja-JP" sz="1400" b="1" dirty="0"/>
                <a:t>1</a:t>
              </a:r>
              <a:r>
                <a:rPr kumimoji="1" lang="ja-JP" altLang="en-US" sz="1400" b="1" dirty="0"/>
                <a:t>時間要していた時間を半分の</a:t>
              </a:r>
              <a:r>
                <a:rPr kumimoji="1" lang="en-US" altLang="ja-JP" sz="1400" b="1" dirty="0"/>
                <a:t>30</a:t>
              </a:r>
              <a:r>
                <a:rPr kumimoji="1" lang="ja-JP" altLang="en-US" sz="1400" b="1" dirty="0"/>
                <a:t>分に抑えることができ、計算ミスなどで差し戻されていた時間も省かれる。</a:t>
              </a:r>
              <a:endParaRPr kumimoji="1" lang="en-US" altLang="ja-JP" sz="1400" b="1" dirty="0"/>
            </a:p>
            <a:p>
              <a:endParaRPr kumimoji="1" lang="en-US" altLang="ja-JP" sz="1400" b="1" dirty="0"/>
            </a:p>
            <a:p>
              <a:endParaRPr kumimoji="1" lang="en-US" altLang="ja-JP" sz="1400" b="1" dirty="0"/>
            </a:p>
            <a:p>
              <a:endParaRPr kumimoji="1" lang="en-US" altLang="ja-JP" sz="1400" b="1" dirty="0"/>
            </a:p>
            <a:p>
              <a:endParaRPr kumimoji="1" lang="en-US" altLang="ja-JP" sz="1400" b="1" dirty="0"/>
            </a:p>
            <a:p>
              <a:endParaRPr kumimoji="1" lang="en-US" altLang="ja-JP" sz="1400" b="1" dirty="0"/>
            </a:p>
            <a:p>
              <a:endParaRPr kumimoji="1" lang="en-US" altLang="ja-JP" sz="1400" b="1" dirty="0"/>
            </a:p>
            <a:p>
              <a:r>
                <a:rPr kumimoji="1" lang="ja-JP" altLang="en-US" sz="1400" b="1" dirty="0"/>
                <a:t>・ワークとテラスの日報の電子化では、パソコン打ち込みや自動計算などで１０分程度の時間短縮かつミスの軽減。共有フォルダーを使用することで、</a:t>
              </a:r>
              <a:r>
                <a:rPr kumimoji="1" lang="en-US" altLang="ja-JP" sz="1400" b="1" dirty="0"/>
                <a:t>PC</a:t>
              </a:r>
              <a:r>
                <a:rPr kumimoji="1" lang="ja-JP" altLang="en-US" sz="1400" b="1" dirty="0"/>
                <a:t>があればどこでも閲覧・編集が可能。ファイリング作業時間やペーパレス化による経費（２枚</a:t>
              </a:r>
              <a:r>
                <a:rPr kumimoji="1" lang="en-US" altLang="ja-JP" sz="1400" b="1" dirty="0"/>
                <a:t>/</a:t>
              </a:r>
              <a:r>
                <a:rPr kumimoji="1" lang="ja-JP" altLang="en-US" sz="1400" b="1" dirty="0"/>
                <a:t>日））の削減へ今後展開することが可能。日報データを工賃計算や利用者実績簿等に今後展開することで更なる時間短縮（１時間）とミスの軽減が可能。（従来は入力で転記）その他、上記マクロシステムを参考に利用者の出退勤を電子化できないか引き続き検討していく。</a:t>
              </a:r>
            </a:p>
            <a:p>
              <a:endParaRPr kumimoji="1" lang="en-US" altLang="ja-JP" sz="1400" b="1" dirty="0"/>
            </a:p>
            <a:p>
              <a:r>
                <a:rPr kumimoji="1" lang="ja-JP" altLang="en-US" sz="1400" b="1" dirty="0"/>
                <a:t>・ペーパーレス化の推進について</a:t>
              </a:r>
              <a:endParaRPr kumimoji="1" lang="en-US" altLang="ja-JP" sz="1400" b="1" dirty="0"/>
            </a:p>
            <a:p>
              <a:r>
                <a:rPr kumimoji="1" lang="ja-JP" altLang="en-US" sz="1400" b="1" dirty="0"/>
                <a:t>　アンケート調査結果から、</a:t>
              </a:r>
              <a:r>
                <a:rPr kumimoji="1" lang="en-US" altLang="ja-JP" sz="1400" b="1" dirty="0"/>
                <a:t>19</a:t>
              </a:r>
              <a:r>
                <a:rPr kumimoji="1" lang="ja-JP" altLang="en-US" sz="1400" b="1" dirty="0"/>
                <a:t>事業所の平均会議数は</a:t>
              </a:r>
              <a:r>
                <a:rPr kumimoji="1" lang="en-US" altLang="ja-JP" sz="1400" b="1" dirty="0"/>
                <a:t>3.6/</a:t>
              </a:r>
              <a:r>
                <a:rPr kumimoji="1" lang="ja-JP" altLang="en-US" sz="1400" b="1" dirty="0"/>
                <a:t>年、資料配布数は平均</a:t>
              </a:r>
              <a:r>
                <a:rPr kumimoji="1" lang="en-US" altLang="ja-JP" sz="1400" b="1" dirty="0"/>
                <a:t>6</a:t>
              </a:r>
              <a:r>
                <a:rPr kumimoji="1" lang="ja-JP" altLang="en-US" sz="1400" b="1" dirty="0"/>
                <a:t>枚であった。準備に係る時間は、</a:t>
              </a:r>
              <a:r>
                <a:rPr kumimoji="1" lang="en-US" altLang="ja-JP" sz="1400" b="1" dirty="0"/>
                <a:t>10</a:t>
              </a:r>
              <a:r>
                <a:rPr kumimoji="1" lang="ja-JP" altLang="en-US" sz="1400" b="1" dirty="0"/>
                <a:t>分以内</a:t>
              </a:r>
              <a:r>
                <a:rPr kumimoji="1" lang="en-US" altLang="ja-JP" sz="1400" b="1" dirty="0"/>
                <a:t>37</a:t>
              </a:r>
              <a:r>
                <a:rPr kumimoji="1" lang="ja-JP" altLang="en-US" sz="1400" b="1" dirty="0"/>
                <a:t>％、</a:t>
              </a:r>
              <a:r>
                <a:rPr kumimoji="1" lang="en-US" altLang="ja-JP" sz="1400" b="1" dirty="0"/>
                <a:t>20</a:t>
              </a:r>
              <a:r>
                <a:rPr kumimoji="1" lang="ja-JP" altLang="en-US" sz="1400" b="1" dirty="0"/>
                <a:t>分以内</a:t>
              </a:r>
              <a:r>
                <a:rPr kumimoji="1" lang="en-US" altLang="ja-JP" sz="1400" b="1" dirty="0"/>
                <a:t>20</a:t>
              </a:r>
              <a:r>
                <a:rPr kumimoji="1" lang="ja-JP" altLang="en-US" sz="1400" b="1" dirty="0"/>
                <a:t>％、</a:t>
              </a:r>
              <a:r>
                <a:rPr kumimoji="1" lang="en-US" altLang="ja-JP" sz="1400" b="1" dirty="0"/>
                <a:t>30</a:t>
              </a:r>
              <a:r>
                <a:rPr kumimoji="1" lang="ja-JP" altLang="en-US" sz="1400" b="1" dirty="0"/>
                <a:t>分</a:t>
              </a:r>
              <a:r>
                <a:rPr kumimoji="1" lang="en-US" altLang="ja-JP" sz="1400" b="1" dirty="0"/>
                <a:t>8</a:t>
              </a:r>
              <a:r>
                <a:rPr kumimoji="1" lang="ja-JP" altLang="en-US" sz="1400" b="1" dirty="0"/>
                <a:t>％、</a:t>
              </a:r>
              <a:r>
                <a:rPr kumimoji="1" lang="en-US" altLang="ja-JP" sz="1400" b="1" dirty="0"/>
                <a:t>1</a:t>
              </a:r>
              <a:r>
                <a:rPr kumimoji="1" lang="ja-JP" altLang="en-US" sz="1400" b="1" dirty="0"/>
                <a:t>時間以上</a:t>
              </a:r>
              <a:r>
                <a:rPr kumimoji="1" lang="en-US" altLang="ja-JP" sz="1400" b="1" dirty="0"/>
                <a:t>35</a:t>
              </a:r>
              <a:r>
                <a:rPr kumimoji="1" lang="ja-JP" altLang="en-US" sz="1400" b="1" dirty="0"/>
                <a:t>％であり手作業での業務負担が高いと感じる結果となった。</a:t>
              </a:r>
              <a:r>
                <a:rPr kumimoji="1" lang="en-US" altLang="ja-JP" sz="1400" b="1" dirty="0"/>
                <a:t>【</a:t>
              </a:r>
              <a:r>
                <a:rPr kumimoji="1" lang="ja-JP" altLang="en-US" sz="1400" b="1" dirty="0"/>
                <a:t>ペーパーレス会議システムの提案</a:t>
              </a:r>
              <a:r>
                <a:rPr kumimoji="1" lang="en-US" altLang="ja-JP" sz="1400" b="1" dirty="0"/>
                <a:t>】</a:t>
              </a:r>
            </a:p>
            <a:p>
              <a:r>
                <a:rPr kumimoji="1" lang="ja-JP" altLang="en-US" sz="1400" b="1" dirty="0"/>
                <a:t>会議資料を紙ではなくデジタルデーター（ＰＤＦなど）を共有して行う会議システムを活用することで、タブレットの活用率の向上、資料配布のコスト面での削減と準備等での業務負担と時間の削減ができ生産性のある仕事に回すことが可能。</a:t>
              </a: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システムの導入にはメリット面や経費面など様々な検討を重ねる必要がある。</a:t>
              </a:r>
              <a:r>
                <a:rPr kumimoji="1" lang="en-US" altLang="ja-JP" sz="1400" b="1" dirty="0"/>
                <a:t> Zoom</a:t>
              </a:r>
              <a:r>
                <a:rPr kumimoji="1" lang="ja-JP" altLang="en-US" sz="1400" b="1" dirty="0"/>
                <a:t>の機能でも部分的に取組めると考えるので、定例化している事業所内の会議等どれか</a:t>
              </a:r>
              <a:r>
                <a:rPr kumimoji="1" lang="en-US" altLang="ja-JP" sz="1400" b="1" dirty="0"/>
                <a:t>1</a:t>
              </a:r>
              <a:r>
                <a:rPr kumimoji="1" lang="ja-JP" altLang="en-US" sz="1400" b="1" dirty="0"/>
                <a:t>つ取組みコスト削減を願う。業務改善検討会をペーパーレス会議にすると、紙・印刷代</a:t>
              </a:r>
              <a:r>
                <a:rPr kumimoji="1" lang="en-US" altLang="ja-JP" sz="1400" b="1" dirty="0"/>
                <a:t>12,480</a:t>
              </a:r>
              <a:r>
                <a:rPr kumimoji="1" lang="ja-JP" altLang="en-US" sz="1400" b="1" dirty="0"/>
                <a:t>円</a:t>
              </a:r>
              <a:r>
                <a:rPr kumimoji="1" lang="en-US" altLang="ja-JP" sz="1400" b="1" dirty="0"/>
                <a:t>/</a:t>
              </a:r>
              <a:r>
                <a:rPr kumimoji="1" lang="ja-JP" altLang="en-US" sz="1400" b="1" dirty="0"/>
                <a:t>年が削減される。</a:t>
              </a:r>
              <a:endParaRPr kumimoji="1" lang="en-US" altLang="ja-JP" sz="1400" b="1" dirty="0"/>
            </a:p>
            <a:p>
              <a:endParaRPr kumimoji="1" lang="en-US" altLang="ja-JP" sz="1400" b="1" dirty="0"/>
            </a:p>
            <a:p>
              <a:r>
                <a:rPr kumimoji="1" lang="ja-JP" altLang="en-US" sz="1400" b="1" dirty="0"/>
                <a:t>・訪問介護事業所に導入するシステムについて</a:t>
              </a:r>
              <a:endParaRPr kumimoji="1" lang="en-US" altLang="ja-JP" sz="1400" b="1" dirty="0"/>
            </a:p>
            <a:p>
              <a:r>
                <a:rPr kumimoji="1" lang="ja-JP" altLang="en-US" sz="1400" b="1" dirty="0"/>
                <a:t>パソコン操作より手作業の方が早く容易であり費用面などからも導入を懸念していたが、報酬改正に伴う変更事項や記録の充実性、情報共有の問題など業務負担と業務に要する時間が増え問題となっていた。ほのぼのケアパレッドシステムを選定し、タブレットで記録が行え訪問記録が実績に反映するなど業務の効率化と常勤サ責＋事務員</a:t>
              </a:r>
              <a:r>
                <a:rPr kumimoji="1" lang="en-US" altLang="ja-JP" sz="1400" b="1" dirty="0"/>
                <a:t>8</a:t>
              </a:r>
              <a:r>
                <a:rPr kumimoji="1" lang="ja-JP" altLang="en-US" sz="1400" b="1" dirty="0"/>
                <a:t>名で</a:t>
              </a:r>
              <a:r>
                <a:rPr kumimoji="1" lang="en-US" altLang="ja-JP" sz="1400" b="1" dirty="0"/>
                <a:t>1</a:t>
              </a:r>
              <a:r>
                <a:rPr kumimoji="1" lang="ja-JP" altLang="en-US" sz="1400" b="1" dirty="0"/>
                <a:t>ケ月</a:t>
              </a:r>
              <a:r>
                <a:rPr kumimoji="1" lang="en-US" altLang="ja-JP" sz="1400" b="1" dirty="0"/>
                <a:t>3</a:t>
              </a:r>
              <a:r>
                <a:rPr kumimoji="1" lang="ja-JP" altLang="en-US" sz="1400" b="1" dirty="0"/>
                <a:t>時間の超勤削減が期待できる。併せて特定事業所加算の取得に繋がる。</a:t>
              </a:r>
              <a:endParaRPr kumimoji="1" lang="en-US" altLang="ja-JP" sz="1400" b="1" dirty="0"/>
            </a:p>
            <a:p>
              <a:endParaRPr kumimoji="1" lang="en-US" altLang="ja-JP" sz="1400" b="1" dirty="0"/>
            </a:p>
            <a:p>
              <a:endParaRPr kumimoji="1" lang="en-US" altLang="ja-JP" sz="1400" b="1" dirty="0"/>
            </a:p>
          </p:txBody>
        </p:sp>
      </p:grpSp>
      <p:pic>
        <p:nvPicPr>
          <p:cNvPr id="28" name="グラフィックス 27" descr="棒グラフ (上昇)">
            <a:extLst>
              <a:ext uri="{FF2B5EF4-FFF2-40B4-BE49-F238E27FC236}">
                <a16:creationId xmlns:a16="http://schemas.microsoft.com/office/drawing/2014/main" id="{4BFDDE9E-7E0E-CFF8-C5A1-4B12319905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0017" y="42082"/>
            <a:ext cx="523220" cy="523220"/>
          </a:xfrm>
          <a:prstGeom prst="rect">
            <a:avLst/>
          </a:prstGeom>
        </p:spPr>
      </p:pic>
      <p:pic>
        <p:nvPicPr>
          <p:cNvPr id="23" name="図 22">
            <a:extLst>
              <a:ext uri="{FF2B5EF4-FFF2-40B4-BE49-F238E27FC236}">
                <a16:creationId xmlns:a16="http://schemas.microsoft.com/office/drawing/2014/main" id="{CB3CEB26-43A3-6E73-1EDC-C216B095677D}"/>
              </a:ext>
            </a:extLst>
          </p:cNvPr>
          <p:cNvPicPr>
            <a:picLocks noChangeAspect="1"/>
          </p:cNvPicPr>
          <p:nvPr/>
        </p:nvPicPr>
        <p:blipFill>
          <a:blip r:embed="rId5"/>
          <a:srcRect l="1526" t="25959" r="84" b="7840"/>
          <a:stretch/>
        </p:blipFill>
        <p:spPr>
          <a:xfrm>
            <a:off x="1279879" y="2241994"/>
            <a:ext cx="3699366" cy="1294594"/>
          </a:xfrm>
          <a:prstGeom prst="rect">
            <a:avLst/>
          </a:prstGeom>
        </p:spPr>
      </p:pic>
      <p:pic>
        <p:nvPicPr>
          <p:cNvPr id="25" name="図 24">
            <a:extLst>
              <a:ext uri="{FF2B5EF4-FFF2-40B4-BE49-F238E27FC236}">
                <a16:creationId xmlns:a16="http://schemas.microsoft.com/office/drawing/2014/main" id="{C6AD2F9B-A34B-189D-09DE-7E631FCF8193}"/>
              </a:ext>
            </a:extLst>
          </p:cNvPr>
          <p:cNvPicPr>
            <a:picLocks noChangeAspect="1"/>
          </p:cNvPicPr>
          <p:nvPr/>
        </p:nvPicPr>
        <p:blipFill>
          <a:blip r:embed="rId6"/>
          <a:srcRect l="39038" t="35979" r="37883" b="33910"/>
          <a:stretch/>
        </p:blipFill>
        <p:spPr>
          <a:xfrm>
            <a:off x="5157218" y="2656332"/>
            <a:ext cx="1165007" cy="854989"/>
          </a:xfrm>
          <a:prstGeom prst="rect">
            <a:avLst/>
          </a:prstGeom>
        </p:spPr>
      </p:pic>
      <p:pic>
        <p:nvPicPr>
          <p:cNvPr id="32" name="図 31">
            <a:extLst>
              <a:ext uri="{FF2B5EF4-FFF2-40B4-BE49-F238E27FC236}">
                <a16:creationId xmlns:a16="http://schemas.microsoft.com/office/drawing/2014/main" id="{15C3160B-C5BE-165E-B8B5-1A3E9EC248EF}"/>
              </a:ext>
            </a:extLst>
          </p:cNvPr>
          <p:cNvPicPr>
            <a:picLocks noChangeAspect="1"/>
          </p:cNvPicPr>
          <p:nvPr/>
        </p:nvPicPr>
        <p:blipFill>
          <a:blip r:embed="rId7"/>
          <a:srcRect l="36557" t="35109" r="36989" b="38893"/>
          <a:stretch/>
        </p:blipFill>
        <p:spPr>
          <a:xfrm>
            <a:off x="3517242" y="2461796"/>
            <a:ext cx="1546750" cy="854989"/>
          </a:xfrm>
          <a:prstGeom prst="rect">
            <a:avLst/>
          </a:prstGeom>
        </p:spPr>
      </p:pic>
      <p:sp>
        <p:nvSpPr>
          <p:cNvPr id="2" name="テキスト ボックス 1">
            <a:extLst>
              <a:ext uri="{FF2B5EF4-FFF2-40B4-BE49-F238E27FC236}">
                <a16:creationId xmlns:a16="http://schemas.microsoft.com/office/drawing/2014/main" id="{907876FA-B95C-4FF0-7A9A-5D2F40BBE59E}"/>
              </a:ext>
            </a:extLst>
          </p:cNvPr>
          <p:cNvSpPr txBox="1"/>
          <p:nvPr/>
        </p:nvSpPr>
        <p:spPr>
          <a:xfrm>
            <a:off x="97639" y="211821"/>
            <a:ext cx="3218717" cy="308922"/>
          </a:xfrm>
          <a:prstGeom prst="rect">
            <a:avLst/>
          </a:prstGeom>
          <a:noFill/>
        </p:spPr>
        <p:txBody>
          <a:bodyPr wrap="square" rtlCol="0">
            <a:spAutoFit/>
          </a:bodyPr>
          <a:lstStyle/>
          <a:p>
            <a:r>
              <a:rPr kumimoji="1" lang="ja-JP" altLang="en-US" sz="1400" b="1" dirty="0"/>
              <a:t>　　　　効果検証</a:t>
            </a:r>
            <a:endParaRPr kumimoji="1" lang="en-US" altLang="ja-JP" sz="1400" b="1" dirty="0"/>
          </a:p>
        </p:txBody>
      </p:sp>
    </p:spTree>
    <p:extLst>
      <p:ext uri="{BB962C8B-B14F-4D97-AF65-F5344CB8AC3E}">
        <p14:creationId xmlns:p14="http://schemas.microsoft.com/office/powerpoint/2010/main" val="3103651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4C11B7C4-CE54-7BAE-4397-0E94FB7B1957}"/>
              </a:ext>
            </a:extLst>
          </p:cNvPr>
          <p:cNvSpPr/>
          <p:nvPr/>
        </p:nvSpPr>
        <p:spPr>
          <a:xfrm>
            <a:off x="80304" y="6388251"/>
            <a:ext cx="6697390" cy="3445553"/>
          </a:xfrm>
          <a:prstGeom prst="rect">
            <a:avLst/>
          </a:prstGeom>
          <a:solidFill>
            <a:schemeClr val="bg1">
              <a:lumMod val="95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a:extLst>
              <a:ext uri="{FF2B5EF4-FFF2-40B4-BE49-F238E27FC236}">
                <a16:creationId xmlns:a16="http://schemas.microsoft.com/office/drawing/2014/main" id="{4EFD0E8B-5D1D-A181-B5A0-4B66D1B6FFAD}"/>
              </a:ext>
            </a:extLst>
          </p:cNvPr>
          <p:cNvPicPr>
            <a:picLocks noChangeAspect="1"/>
          </p:cNvPicPr>
          <p:nvPr/>
        </p:nvPicPr>
        <p:blipFill>
          <a:blip r:embed="rId2"/>
          <a:stretch>
            <a:fillRect/>
          </a:stretch>
        </p:blipFill>
        <p:spPr>
          <a:xfrm>
            <a:off x="146553" y="72196"/>
            <a:ext cx="3334801" cy="591363"/>
          </a:xfrm>
          <a:prstGeom prst="rect">
            <a:avLst/>
          </a:prstGeom>
        </p:spPr>
      </p:pic>
      <p:grpSp>
        <p:nvGrpSpPr>
          <p:cNvPr id="3" name="グループ化 2">
            <a:extLst>
              <a:ext uri="{FF2B5EF4-FFF2-40B4-BE49-F238E27FC236}">
                <a16:creationId xmlns:a16="http://schemas.microsoft.com/office/drawing/2014/main" id="{E5E26A47-F42F-9A26-1E33-874B2750808A}"/>
              </a:ext>
            </a:extLst>
          </p:cNvPr>
          <p:cNvGrpSpPr/>
          <p:nvPr/>
        </p:nvGrpSpPr>
        <p:grpSpPr>
          <a:xfrm>
            <a:off x="3495159" y="94451"/>
            <a:ext cx="3317030" cy="3200009"/>
            <a:chOff x="88658" y="6071218"/>
            <a:chExt cx="3317030" cy="3546435"/>
          </a:xfrm>
        </p:grpSpPr>
        <p:sp>
          <p:nvSpPr>
            <p:cNvPr id="4" name="正方形/長方形 3">
              <a:extLst>
                <a:ext uri="{FF2B5EF4-FFF2-40B4-BE49-F238E27FC236}">
                  <a16:creationId xmlns:a16="http://schemas.microsoft.com/office/drawing/2014/main" id="{80415CFF-0CD2-8615-BBB2-905947A928BE}"/>
                </a:ext>
              </a:extLst>
            </p:cNvPr>
            <p:cNvSpPr/>
            <p:nvPr/>
          </p:nvSpPr>
          <p:spPr>
            <a:xfrm>
              <a:off x="88658" y="6590708"/>
              <a:ext cx="3299742" cy="3026945"/>
            </a:xfrm>
            <a:prstGeom prst="rect">
              <a:avLst/>
            </a:prstGeom>
            <a:solidFill>
              <a:schemeClr val="bg1">
                <a:lumMod val="95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E65CDFAF-8340-1B4C-0254-D7C84ADDB8F8}"/>
                </a:ext>
              </a:extLst>
            </p:cNvPr>
            <p:cNvSpPr txBox="1"/>
            <p:nvPr/>
          </p:nvSpPr>
          <p:spPr>
            <a:xfrm>
              <a:off x="89332" y="6071218"/>
              <a:ext cx="3316356" cy="523220"/>
            </a:xfrm>
            <a:prstGeom prst="rect">
              <a:avLst/>
            </a:prstGeom>
            <a:noFill/>
          </p:spPr>
          <p:txBody>
            <a:bodyPr wrap="square" rtlCol="0">
              <a:spAutoFit/>
            </a:bodyPr>
            <a:lstStyle/>
            <a:p>
              <a:r>
                <a:rPr kumimoji="1" lang="ja-JP" altLang="en-US" sz="1400" b="1" dirty="0"/>
                <a:t>取組の中でメンバーの成長、チーム力の向上を実感しましたか？</a:t>
              </a:r>
            </a:p>
          </p:txBody>
        </p:sp>
        <p:pic>
          <p:nvPicPr>
            <p:cNvPr id="6" name="グラフィックス 5" descr="女性のプロフィール">
              <a:extLst>
                <a:ext uri="{FF2B5EF4-FFF2-40B4-BE49-F238E27FC236}">
                  <a16:creationId xmlns:a16="http://schemas.microsoft.com/office/drawing/2014/main" id="{5089F920-0769-03DE-4ACA-4C601AC396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077" y="6669704"/>
              <a:ext cx="523220" cy="523220"/>
            </a:xfrm>
            <a:prstGeom prst="rect">
              <a:avLst/>
            </a:prstGeom>
          </p:spPr>
        </p:pic>
        <p:sp>
          <p:nvSpPr>
            <p:cNvPr id="7" name="テキスト ボックス 6">
              <a:extLst>
                <a:ext uri="{FF2B5EF4-FFF2-40B4-BE49-F238E27FC236}">
                  <a16:creationId xmlns:a16="http://schemas.microsoft.com/office/drawing/2014/main" id="{DCBD75E9-2079-4B3C-FF5D-DDE536335669}"/>
                </a:ext>
              </a:extLst>
            </p:cNvPr>
            <p:cNvSpPr txBox="1"/>
            <p:nvPr/>
          </p:nvSpPr>
          <p:spPr>
            <a:xfrm>
              <a:off x="721552" y="6846298"/>
              <a:ext cx="1959625" cy="261610"/>
            </a:xfrm>
            <a:prstGeom prst="rect">
              <a:avLst/>
            </a:prstGeom>
            <a:noFill/>
          </p:spPr>
          <p:txBody>
            <a:bodyPr wrap="square" rtlCol="0">
              <a:spAutoFit/>
            </a:bodyPr>
            <a:lstStyle/>
            <a:p>
              <a:r>
                <a:rPr kumimoji="1" lang="ja-JP" altLang="en-US" sz="1100" b="1" dirty="0"/>
                <a:t>依藤さん</a:t>
              </a:r>
            </a:p>
          </p:txBody>
        </p:sp>
        <p:sp>
          <p:nvSpPr>
            <p:cNvPr id="8" name="テキスト ボックス 7">
              <a:extLst>
                <a:ext uri="{FF2B5EF4-FFF2-40B4-BE49-F238E27FC236}">
                  <a16:creationId xmlns:a16="http://schemas.microsoft.com/office/drawing/2014/main" id="{C87EE022-B7E4-55F7-4CCE-6D2B3170DD24}"/>
                </a:ext>
              </a:extLst>
            </p:cNvPr>
            <p:cNvSpPr txBox="1"/>
            <p:nvPr/>
          </p:nvSpPr>
          <p:spPr>
            <a:xfrm>
              <a:off x="209916" y="7187700"/>
              <a:ext cx="3045552" cy="1600438"/>
            </a:xfrm>
            <a:prstGeom prst="rect">
              <a:avLst/>
            </a:prstGeom>
            <a:noFill/>
          </p:spPr>
          <p:txBody>
            <a:bodyPr wrap="square" rtlCol="0">
              <a:spAutoFit/>
            </a:bodyPr>
            <a:lstStyle/>
            <a:p>
              <a:pPr algn="just"/>
              <a:r>
                <a:rPr lang="ja-JP"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当初は各事業所の職種が異なり、課題が見えにくい状態であったが、会議を進めるうちに、多くの質問や意見が出るようになった。</a:t>
              </a:r>
            </a:p>
            <a:p>
              <a:pPr algn="just"/>
              <a:r>
                <a:rPr lang="ja-JP"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事業所の垣根を超えて取り組むことで事業達成まで到達し、負担軽減を図ることが出来た。</a:t>
              </a:r>
            </a:p>
          </p:txBody>
        </p:sp>
      </p:grpSp>
      <p:grpSp>
        <p:nvGrpSpPr>
          <p:cNvPr id="9" name="グループ化 8">
            <a:extLst>
              <a:ext uri="{FF2B5EF4-FFF2-40B4-BE49-F238E27FC236}">
                <a16:creationId xmlns:a16="http://schemas.microsoft.com/office/drawing/2014/main" id="{0A613448-85F8-5AAA-39F1-305992BEA374}"/>
              </a:ext>
            </a:extLst>
          </p:cNvPr>
          <p:cNvGrpSpPr/>
          <p:nvPr/>
        </p:nvGrpSpPr>
        <p:grpSpPr>
          <a:xfrm>
            <a:off x="118446" y="567813"/>
            <a:ext cx="3299742" cy="2726648"/>
            <a:chOff x="61361" y="6695145"/>
            <a:chExt cx="3299742" cy="3026945"/>
          </a:xfrm>
        </p:grpSpPr>
        <p:sp>
          <p:nvSpPr>
            <p:cNvPr id="10" name="正方形/長方形 9">
              <a:extLst>
                <a:ext uri="{FF2B5EF4-FFF2-40B4-BE49-F238E27FC236}">
                  <a16:creationId xmlns:a16="http://schemas.microsoft.com/office/drawing/2014/main" id="{DF46BA15-789A-3339-0253-0139E98E0C3F}"/>
                </a:ext>
              </a:extLst>
            </p:cNvPr>
            <p:cNvSpPr/>
            <p:nvPr/>
          </p:nvSpPr>
          <p:spPr>
            <a:xfrm>
              <a:off x="61361" y="6695145"/>
              <a:ext cx="3299742" cy="3026945"/>
            </a:xfrm>
            <a:prstGeom prst="rect">
              <a:avLst/>
            </a:prstGeom>
            <a:solidFill>
              <a:schemeClr val="bg1">
                <a:lumMod val="95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EC28434D-8CD7-8A57-EE92-221B1921691D}"/>
                </a:ext>
              </a:extLst>
            </p:cNvPr>
            <p:cNvSpPr txBox="1"/>
            <p:nvPr/>
          </p:nvSpPr>
          <p:spPr>
            <a:xfrm>
              <a:off x="713237" y="6905037"/>
              <a:ext cx="1959625" cy="261610"/>
            </a:xfrm>
            <a:prstGeom prst="rect">
              <a:avLst/>
            </a:prstGeom>
            <a:noFill/>
          </p:spPr>
          <p:txBody>
            <a:bodyPr wrap="square" rtlCol="0">
              <a:spAutoFit/>
            </a:bodyPr>
            <a:lstStyle/>
            <a:p>
              <a:r>
                <a:rPr kumimoji="1" lang="ja-JP" altLang="en-US" sz="1100" b="1" dirty="0"/>
                <a:t>北垣内さん</a:t>
              </a:r>
            </a:p>
          </p:txBody>
        </p:sp>
        <p:sp>
          <p:nvSpPr>
            <p:cNvPr id="12" name="テキスト ボックス 11">
              <a:extLst>
                <a:ext uri="{FF2B5EF4-FFF2-40B4-BE49-F238E27FC236}">
                  <a16:creationId xmlns:a16="http://schemas.microsoft.com/office/drawing/2014/main" id="{A7674F88-7F1E-D13F-0DEE-1D1FE7DD7EA6}"/>
                </a:ext>
              </a:extLst>
            </p:cNvPr>
            <p:cNvSpPr txBox="1"/>
            <p:nvPr/>
          </p:nvSpPr>
          <p:spPr>
            <a:xfrm>
              <a:off x="188456" y="7238600"/>
              <a:ext cx="3045552" cy="2246769"/>
            </a:xfrm>
            <a:prstGeom prst="rect">
              <a:avLst/>
            </a:prstGeom>
            <a:noFill/>
          </p:spPr>
          <p:txBody>
            <a:bodyPr wrap="square" rtlCol="0">
              <a:spAutoFit/>
            </a:bodyPr>
            <a:lstStyle/>
            <a:p>
              <a:pPr algn="just"/>
              <a:r>
                <a:rPr lang="ja-JP" altLang="ja-JP" sz="1400" b="1" kern="100" dirty="0">
                  <a:effectLst/>
                  <a:latin typeface="+mn-ea"/>
                  <a:cs typeface="Times New Roman" panose="02020603050405020304" pitchFamily="18" charset="0"/>
                </a:rPr>
                <a:t>ワークやサポートテラスに導入した日報システムの継続的なメンテナンスを行うとともに、まだ使えていない機能などもあるため更なる事務作業時間の短縮、業務効率向上のためのサポートが必要と考えている。</a:t>
              </a:r>
            </a:p>
            <a:p>
              <a:pPr algn="just"/>
              <a:r>
                <a:rPr lang="ja-JP" altLang="ja-JP" sz="1400" b="1" kern="100" dirty="0">
                  <a:effectLst/>
                  <a:latin typeface="+mn-ea"/>
                  <a:cs typeface="Times New Roman" panose="02020603050405020304" pitchFamily="18" charset="0"/>
                </a:rPr>
                <a:t>また、システムを作るにあたり他の職員もメンテナンスや改良、システムが組めるように総務と協力し勉強会なども実施したい。</a:t>
              </a:r>
            </a:p>
          </p:txBody>
        </p:sp>
      </p:grpSp>
      <p:pic>
        <p:nvPicPr>
          <p:cNvPr id="19" name="グラフィックス 18" descr="男性のプロフィール">
            <a:extLst>
              <a:ext uri="{FF2B5EF4-FFF2-40B4-BE49-F238E27FC236}">
                <a16:creationId xmlns:a16="http://schemas.microsoft.com/office/drawing/2014/main" id="{AB5C45BF-1334-7A03-B78B-D61A8B9643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5836" y="581655"/>
            <a:ext cx="523220" cy="523220"/>
          </a:xfrm>
          <a:prstGeom prst="rect">
            <a:avLst/>
          </a:prstGeom>
        </p:spPr>
      </p:pic>
      <p:pic>
        <p:nvPicPr>
          <p:cNvPr id="20" name="グラフィックス 19" descr="女性のプロフィール">
            <a:extLst>
              <a:ext uri="{FF2B5EF4-FFF2-40B4-BE49-F238E27FC236}">
                <a16:creationId xmlns:a16="http://schemas.microsoft.com/office/drawing/2014/main" id="{BC6B8026-B2A4-9EC9-E6CA-73AB224295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3992" y="6454158"/>
            <a:ext cx="429493" cy="429493"/>
          </a:xfrm>
          <a:prstGeom prst="rect">
            <a:avLst/>
          </a:prstGeom>
        </p:spPr>
      </p:pic>
      <p:sp>
        <p:nvSpPr>
          <p:cNvPr id="21" name="テキスト ボックス 20">
            <a:extLst>
              <a:ext uri="{FF2B5EF4-FFF2-40B4-BE49-F238E27FC236}">
                <a16:creationId xmlns:a16="http://schemas.microsoft.com/office/drawing/2014/main" id="{DD2AC22E-779D-3DC7-98D2-176181905662}"/>
              </a:ext>
            </a:extLst>
          </p:cNvPr>
          <p:cNvSpPr txBox="1"/>
          <p:nvPr/>
        </p:nvSpPr>
        <p:spPr>
          <a:xfrm>
            <a:off x="663485" y="6568239"/>
            <a:ext cx="1959625" cy="261610"/>
          </a:xfrm>
          <a:prstGeom prst="rect">
            <a:avLst/>
          </a:prstGeom>
          <a:noFill/>
        </p:spPr>
        <p:txBody>
          <a:bodyPr wrap="square" rtlCol="0">
            <a:spAutoFit/>
          </a:bodyPr>
          <a:lstStyle/>
          <a:p>
            <a:r>
              <a:rPr kumimoji="1" lang="ja-JP" altLang="en-US" sz="1100" b="1" dirty="0"/>
              <a:t>チームリーダー　今村さん</a:t>
            </a:r>
          </a:p>
        </p:txBody>
      </p:sp>
      <p:sp>
        <p:nvSpPr>
          <p:cNvPr id="22" name="テキスト ボックス 21">
            <a:extLst>
              <a:ext uri="{FF2B5EF4-FFF2-40B4-BE49-F238E27FC236}">
                <a16:creationId xmlns:a16="http://schemas.microsoft.com/office/drawing/2014/main" id="{32C30577-8A8B-D73B-7DA3-56251752247D}"/>
              </a:ext>
            </a:extLst>
          </p:cNvPr>
          <p:cNvSpPr txBox="1"/>
          <p:nvPr/>
        </p:nvSpPr>
        <p:spPr>
          <a:xfrm>
            <a:off x="130195" y="6126923"/>
            <a:ext cx="3316356" cy="307777"/>
          </a:xfrm>
          <a:prstGeom prst="rect">
            <a:avLst/>
          </a:prstGeom>
          <a:noFill/>
        </p:spPr>
        <p:txBody>
          <a:bodyPr wrap="square" rtlCol="0">
            <a:spAutoFit/>
          </a:bodyPr>
          <a:lstStyle/>
          <a:p>
            <a:r>
              <a:rPr kumimoji="1" lang="ja-JP" altLang="en-US" sz="1400" b="1" dirty="0"/>
              <a:t>約１年間の活動を振り返っての総評</a:t>
            </a:r>
          </a:p>
        </p:txBody>
      </p:sp>
      <p:sp>
        <p:nvSpPr>
          <p:cNvPr id="24" name="テキスト ボックス 23">
            <a:extLst>
              <a:ext uri="{FF2B5EF4-FFF2-40B4-BE49-F238E27FC236}">
                <a16:creationId xmlns:a16="http://schemas.microsoft.com/office/drawing/2014/main" id="{5E969D60-BE07-F243-4925-3EA66F200C5D}"/>
              </a:ext>
            </a:extLst>
          </p:cNvPr>
          <p:cNvSpPr txBox="1"/>
          <p:nvPr/>
        </p:nvSpPr>
        <p:spPr>
          <a:xfrm>
            <a:off x="118446" y="6770420"/>
            <a:ext cx="6597609" cy="954107"/>
          </a:xfrm>
          <a:prstGeom prst="rect">
            <a:avLst/>
          </a:prstGeom>
          <a:noFill/>
        </p:spPr>
        <p:txBody>
          <a:bodyPr wrap="square" rtlCol="0">
            <a:spAutoFit/>
          </a:bodyPr>
          <a:lstStyle/>
          <a:p>
            <a:pPr algn="just"/>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初めは各事業所の抱えている問題が多く目標を定めるのに難航したが、マクロシステムの導入をきっかけに、チーム全体で目標達成に向けて取り組みメンバーで意見を出し合い、また総務課へご意見をいただきながらすすめることで各事業所のことにとどまらず、事業団の向上に繋がると感じた。</a:t>
            </a:r>
            <a:endParaRPr lang="ja-JP"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25" name="グラフィックス 24" descr="男性のプロフィール">
            <a:extLst>
              <a:ext uri="{FF2B5EF4-FFF2-40B4-BE49-F238E27FC236}">
                <a16:creationId xmlns:a16="http://schemas.microsoft.com/office/drawing/2014/main" id="{6570B058-7A0C-887B-51B1-D81BC7C4EF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5541" y="8663538"/>
            <a:ext cx="559445" cy="559445"/>
          </a:xfrm>
          <a:prstGeom prst="rect">
            <a:avLst/>
          </a:prstGeom>
        </p:spPr>
      </p:pic>
      <p:sp>
        <p:nvSpPr>
          <p:cNvPr id="26" name="テキスト ボックス 25">
            <a:extLst>
              <a:ext uri="{FF2B5EF4-FFF2-40B4-BE49-F238E27FC236}">
                <a16:creationId xmlns:a16="http://schemas.microsoft.com/office/drawing/2014/main" id="{0B03988D-BC3F-ED91-8572-7086392E3ADE}"/>
              </a:ext>
            </a:extLst>
          </p:cNvPr>
          <p:cNvSpPr txBox="1"/>
          <p:nvPr/>
        </p:nvSpPr>
        <p:spPr>
          <a:xfrm>
            <a:off x="639242" y="8834064"/>
            <a:ext cx="1959625" cy="261610"/>
          </a:xfrm>
          <a:prstGeom prst="rect">
            <a:avLst/>
          </a:prstGeom>
          <a:noFill/>
        </p:spPr>
        <p:txBody>
          <a:bodyPr wrap="square" rtlCol="0">
            <a:spAutoFit/>
          </a:bodyPr>
          <a:lstStyle/>
          <a:p>
            <a:r>
              <a:rPr kumimoji="1" lang="ja-JP" altLang="en-US" sz="1100" b="1" dirty="0"/>
              <a:t>　記録担当　金野さん</a:t>
            </a:r>
          </a:p>
        </p:txBody>
      </p:sp>
      <p:sp>
        <p:nvSpPr>
          <p:cNvPr id="27" name="テキスト ボックス 26">
            <a:extLst>
              <a:ext uri="{FF2B5EF4-FFF2-40B4-BE49-F238E27FC236}">
                <a16:creationId xmlns:a16="http://schemas.microsoft.com/office/drawing/2014/main" id="{12081180-D5D6-EC62-80A0-B29CEAAB624F}"/>
              </a:ext>
            </a:extLst>
          </p:cNvPr>
          <p:cNvSpPr txBox="1"/>
          <p:nvPr/>
        </p:nvSpPr>
        <p:spPr>
          <a:xfrm>
            <a:off x="130195" y="9073924"/>
            <a:ext cx="6597609" cy="738664"/>
          </a:xfrm>
          <a:prstGeom prst="rect">
            <a:avLst/>
          </a:prstGeom>
          <a:noFill/>
        </p:spPr>
        <p:txBody>
          <a:bodyPr wrap="square" rtlCol="0">
            <a:spAutoFit/>
          </a:bodyPr>
          <a:lstStyle/>
          <a:p>
            <a:pPr algn="just"/>
            <a:r>
              <a:rPr lang="ja-JP" altLang="en-US" sz="1400" b="1" kern="100" dirty="0">
                <a:effectLst/>
                <a:latin typeface="+mn-ea"/>
                <a:cs typeface="Times New Roman" panose="02020603050405020304" pitchFamily="18" charset="0"/>
              </a:rPr>
              <a:t>ＩＣＴの現状は、それぞれの事業所によって特徴やバラツキがあり、最初にそれらを共有できただけでも非常に有益でした。今回のような事業所を越えての取り組みは、法人の相乗効果をより一層生み出す可能性を感じます。</a:t>
            </a:r>
            <a:endParaRPr lang="ja-JP" altLang="ja-JP" sz="1400" b="1" kern="100" dirty="0">
              <a:effectLst/>
              <a:latin typeface="+mn-ea"/>
              <a:cs typeface="Times New Roman" panose="02020603050405020304" pitchFamily="18" charset="0"/>
            </a:endParaRPr>
          </a:p>
        </p:txBody>
      </p:sp>
      <p:grpSp>
        <p:nvGrpSpPr>
          <p:cNvPr id="28" name="グループ化 27">
            <a:extLst>
              <a:ext uri="{FF2B5EF4-FFF2-40B4-BE49-F238E27FC236}">
                <a16:creationId xmlns:a16="http://schemas.microsoft.com/office/drawing/2014/main" id="{215BCF34-1246-002E-B345-1E8027FE4B35}"/>
              </a:ext>
            </a:extLst>
          </p:cNvPr>
          <p:cNvGrpSpPr/>
          <p:nvPr/>
        </p:nvGrpSpPr>
        <p:grpSpPr>
          <a:xfrm>
            <a:off x="3504140" y="3366710"/>
            <a:ext cx="3299742" cy="2726649"/>
            <a:chOff x="61361" y="6695145"/>
            <a:chExt cx="3299742" cy="3026945"/>
          </a:xfrm>
        </p:grpSpPr>
        <p:sp>
          <p:nvSpPr>
            <p:cNvPr id="29" name="正方形/長方形 28">
              <a:extLst>
                <a:ext uri="{FF2B5EF4-FFF2-40B4-BE49-F238E27FC236}">
                  <a16:creationId xmlns:a16="http://schemas.microsoft.com/office/drawing/2014/main" id="{78E8C848-188B-35DD-A38A-5957B5E33083}"/>
                </a:ext>
              </a:extLst>
            </p:cNvPr>
            <p:cNvSpPr/>
            <p:nvPr/>
          </p:nvSpPr>
          <p:spPr>
            <a:xfrm>
              <a:off x="61361" y="6695145"/>
              <a:ext cx="3299742" cy="3026945"/>
            </a:xfrm>
            <a:prstGeom prst="rect">
              <a:avLst/>
            </a:prstGeom>
            <a:solidFill>
              <a:schemeClr val="bg1">
                <a:lumMod val="95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C8362150-7229-1EF7-34BF-8A20D6B01C05}"/>
                </a:ext>
              </a:extLst>
            </p:cNvPr>
            <p:cNvSpPr txBox="1"/>
            <p:nvPr/>
          </p:nvSpPr>
          <p:spPr>
            <a:xfrm>
              <a:off x="731419" y="6876086"/>
              <a:ext cx="1959625" cy="317982"/>
            </a:xfrm>
            <a:prstGeom prst="rect">
              <a:avLst/>
            </a:prstGeom>
            <a:noFill/>
          </p:spPr>
          <p:txBody>
            <a:bodyPr wrap="square" rtlCol="0">
              <a:spAutoFit/>
            </a:bodyPr>
            <a:lstStyle/>
            <a:p>
              <a:r>
                <a:rPr kumimoji="1" lang="ja-JP" altLang="en-US" sz="1100" b="1" dirty="0"/>
                <a:t>風間さん</a:t>
              </a:r>
            </a:p>
          </p:txBody>
        </p:sp>
      </p:grpSp>
      <p:sp>
        <p:nvSpPr>
          <p:cNvPr id="32" name="テキスト ボックス 31">
            <a:extLst>
              <a:ext uri="{FF2B5EF4-FFF2-40B4-BE49-F238E27FC236}">
                <a16:creationId xmlns:a16="http://schemas.microsoft.com/office/drawing/2014/main" id="{535F7EE2-3B66-B987-F8FD-4F2DBF18B4D7}"/>
              </a:ext>
            </a:extLst>
          </p:cNvPr>
          <p:cNvSpPr txBox="1"/>
          <p:nvPr/>
        </p:nvSpPr>
        <p:spPr>
          <a:xfrm>
            <a:off x="3656369" y="3877014"/>
            <a:ext cx="3138532" cy="2031325"/>
          </a:xfrm>
          <a:prstGeom prst="rect">
            <a:avLst/>
          </a:prstGeom>
          <a:noFill/>
        </p:spPr>
        <p:txBody>
          <a:bodyPr wrap="square" rtlCol="0">
            <a:spAutoFit/>
          </a:bodyPr>
          <a:lstStyle/>
          <a:p>
            <a:r>
              <a:rPr kumimoji="1" lang="ja-JP" altLang="en-US" sz="1400" b="1" dirty="0"/>
              <a:t>事業団内で数少ない障害の事業所でメンバーの過半数が介護の事業のため、それぞれの立場を理解するのに困ったが、目標が決まった後はスムーズに進めたと感じている。各メンバーが役割をもって連携でき意味のあった数か月だったと思う。またマクロを触るうちに一部であるが自身でもつかえるようになった。</a:t>
            </a:r>
          </a:p>
        </p:txBody>
      </p:sp>
      <p:pic>
        <p:nvPicPr>
          <p:cNvPr id="33" name="グラフィックス 32" descr="男性のプロフィール">
            <a:extLst>
              <a:ext uri="{FF2B5EF4-FFF2-40B4-BE49-F238E27FC236}">
                <a16:creationId xmlns:a16="http://schemas.microsoft.com/office/drawing/2014/main" id="{F09FD5B1-DF11-956E-54C8-6184526503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18318" y="3388311"/>
            <a:ext cx="523220" cy="523220"/>
          </a:xfrm>
          <a:prstGeom prst="rect">
            <a:avLst/>
          </a:prstGeom>
        </p:spPr>
      </p:pic>
      <p:grpSp>
        <p:nvGrpSpPr>
          <p:cNvPr id="35" name="グループ化 34">
            <a:extLst>
              <a:ext uri="{FF2B5EF4-FFF2-40B4-BE49-F238E27FC236}">
                <a16:creationId xmlns:a16="http://schemas.microsoft.com/office/drawing/2014/main" id="{A86A2028-32EE-6568-BF72-0AFD1DC57ABB}"/>
              </a:ext>
            </a:extLst>
          </p:cNvPr>
          <p:cNvGrpSpPr/>
          <p:nvPr/>
        </p:nvGrpSpPr>
        <p:grpSpPr>
          <a:xfrm>
            <a:off x="118446" y="3359276"/>
            <a:ext cx="3299742" cy="2726649"/>
            <a:chOff x="61361" y="6695145"/>
            <a:chExt cx="3299742" cy="3026945"/>
          </a:xfrm>
        </p:grpSpPr>
        <p:sp>
          <p:nvSpPr>
            <p:cNvPr id="36" name="正方形/長方形 35">
              <a:extLst>
                <a:ext uri="{FF2B5EF4-FFF2-40B4-BE49-F238E27FC236}">
                  <a16:creationId xmlns:a16="http://schemas.microsoft.com/office/drawing/2014/main" id="{CFB3603E-98C5-84FA-184A-FA7C87A6CFC0}"/>
                </a:ext>
              </a:extLst>
            </p:cNvPr>
            <p:cNvSpPr/>
            <p:nvPr/>
          </p:nvSpPr>
          <p:spPr>
            <a:xfrm>
              <a:off x="61361" y="6695145"/>
              <a:ext cx="3299742" cy="3026945"/>
            </a:xfrm>
            <a:prstGeom prst="rect">
              <a:avLst/>
            </a:prstGeom>
            <a:solidFill>
              <a:schemeClr val="bg1">
                <a:lumMod val="95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ボックス 36">
              <a:extLst>
                <a:ext uri="{FF2B5EF4-FFF2-40B4-BE49-F238E27FC236}">
                  <a16:creationId xmlns:a16="http://schemas.microsoft.com/office/drawing/2014/main" id="{A52CFE23-0857-0998-FFFD-031A59B076DB}"/>
                </a:ext>
              </a:extLst>
            </p:cNvPr>
            <p:cNvSpPr txBox="1"/>
            <p:nvPr/>
          </p:nvSpPr>
          <p:spPr>
            <a:xfrm>
              <a:off x="713237" y="6905037"/>
              <a:ext cx="1959625" cy="288050"/>
            </a:xfrm>
            <a:prstGeom prst="rect">
              <a:avLst/>
            </a:prstGeom>
            <a:noFill/>
          </p:spPr>
          <p:txBody>
            <a:bodyPr wrap="square" rtlCol="0">
              <a:spAutoFit/>
            </a:bodyPr>
            <a:lstStyle/>
            <a:p>
              <a:r>
                <a:rPr kumimoji="1" lang="ja-JP" altLang="en-US" sz="1100" b="1" dirty="0"/>
                <a:t>松尾さん</a:t>
              </a:r>
            </a:p>
          </p:txBody>
        </p:sp>
        <p:sp>
          <p:nvSpPr>
            <p:cNvPr id="38" name="テキスト ボックス 37">
              <a:extLst>
                <a:ext uri="{FF2B5EF4-FFF2-40B4-BE49-F238E27FC236}">
                  <a16:creationId xmlns:a16="http://schemas.microsoft.com/office/drawing/2014/main" id="{763041D0-3B6A-A7D8-5199-081FE27E1868}"/>
                </a:ext>
              </a:extLst>
            </p:cNvPr>
            <p:cNvSpPr txBox="1"/>
            <p:nvPr/>
          </p:nvSpPr>
          <p:spPr>
            <a:xfrm>
              <a:off x="188456" y="7238600"/>
              <a:ext cx="3045552" cy="2378676"/>
            </a:xfrm>
            <a:prstGeom prst="rect">
              <a:avLst/>
            </a:prstGeom>
            <a:noFill/>
          </p:spPr>
          <p:txBody>
            <a:bodyPr wrap="square" rtlCol="0">
              <a:spAutoFit/>
            </a:bodyPr>
            <a:lstStyle/>
            <a:p>
              <a:pPr algn="just"/>
              <a:r>
                <a:rPr lang="ja-JP" altLang="en-US" sz="1400" b="1" kern="100" dirty="0">
                  <a:latin typeface="+mn-ea"/>
                  <a:cs typeface="Times New Roman" panose="02020603050405020304" pitchFamily="18" charset="0"/>
                </a:rPr>
                <a:t>効率化の図れるシステムを構築しても使用する側が活用できなければ効率化も業務負担の軽減も難しい。使用に関してのマニュアルや説明会の実施により活用を広げていく。今後さらに</a:t>
              </a:r>
              <a:r>
                <a:rPr lang="en-US" altLang="ja-JP" sz="1400" b="1" kern="100" dirty="0">
                  <a:latin typeface="+mn-ea"/>
                  <a:cs typeface="Times New Roman" panose="02020603050405020304" pitchFamily="18" charset="0"/>
                </a:rPr>
                <a:t>ICT</a:t>
              </a:r>
              <a:r>
                <a:rPr lang="ja-JP" altLang="en-US" sz="1400" b="1" kern="100" dirty="0">
                  <a:latin typeface="+mn-ea"/>
                  <a:cs typeface="Times New Roman" panose="02020603050405020304" pitchFamily="18" charset="0"/>
                </a:rPr>
                <a:t>化の発展は必須であり、便利さだけでなく意図せず情報漏洩に繋がる危険性もある。</a:t>
              </a:r>
              <a:r>
                <a:rPr lang="en-US" altLang="ja-JP" sz="1400" b="1" kern="100" dirty="0">
                  <a:latin typeface="+mn-ea"/>
                  <a:cs typeface="Times New Roman" panose="02020603050405020304" pitchFamily="18" charset="0"/>
                </a:rPr>
                <a:t>ICT</a:t>
              </a:r>
              <a:r>
                <a:rPr lang="ja-JP" altLang="en-US" sz="1400" b="1" kern="100" dirty="0">
                  <a:latin typeface="+mn-ea"/>
                  <a:cs typeface="Times New Roman" panose="02020603050405020304" pitchFamily="18" charset="0"/>
                </a:rPr>
                <a:t>の展開にパソコンに精通する人材の育成の必要も感じる。</a:t>
              </a:r>
              <a:endParaRPr lang="en-US" altLang="ja-JP" sz="1400" b="1" kern="100" dirty="0">
                <a:latin typeface="+mn-ea"/>
                <a:cs typeface="Times New Roman" panose="02020603050405020304" pitchFamily="18" charset="0"/>
              </a:endParaRPr>
            </a:p>
          </p:txBody>
        </p:sp>
      </p:grpSp>
      <p:pic>
        <p:nvPicPr>
          <p:cNvPr id="45" name="グラフィックス 44" descr="女性のプロフィール">
            <a:extLst>
              <a:ext uri="{FF2B5EF4-FFF2-40B4-BE49-F238E27FC236}">
                <a16:creationId xmlns:a16="http://schemas.microsoft.com/office/drawing/2014/main" id="{09772D2A-1099-5118-158B-CAD76697A4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5836" y="3441183"/>
            <a:ext cx="523220" cy="523220"/>
          </a:xfrm>
          <a:prstGeom prst="rect">
            <a:avLst/>
          </a:prstGeom>
        </p:spPr>
      </p:pic>
      <p:sp>
        <p:nvSpPr>
          <p:cNvPr id="13" name="テキスト ボックス 12">
            <a:extLst>
              <a:ext uri="{FF2B5EF4-FFF2-40B4-BE49-F238E27FC236}">
                <a16:creationId xmlns:a16="http://schemas.microsoft.com/office/drawing/2014/main" id="{EBFF165E-B92B-7517-EBEA-681CB471FAB7}"/>
              </a:ext>
            </a:extLst>
          </p:cNvPr>
          <p:cNvSpPr txBox="1"/>
          <p:nvPr/>
        </p:nvSpPr>
        <p:spPr>
          <a:xfrm>
            <a:off x="130195" y="7966392"/>
            <a:ext cx="6597609" cy="738664"/>
          </a:xfrm>
          <a:prstGeom prst="rect">
            <a:avLst/>
          </a:prstGeom>
          <a:noFill/>
        </p:spPr>
        <p:txBody>
          <a:bodyPr wrap="square" rtlCol="0">
            <a:spAutoFit/>
          </a:bodyPr>
          <a:lstStyle/>
          <a:p>
            <a:pPr algn="just"/>
            <a:r>
              <a:rPr lang="en-US" altLang="ja-JP" sz="1400" b="1" kern="100" dirty="0">
                <a:effectLst/>
                <a:latin typeface="+mn-ea"/>
                <a:cs typeface="Times New Roman" panose="02020603050405020304" pitchFamily="18" charset="0"/>
              </a:rPr>
              <a:t>PC</a:t>
            </a:r>
            <a:r>
              <a:rPr lang="ja-JP" altLang="en-US" sz="1400" b="1" kern="100" dirty="0">
                <a:effectLst/>
                <a:latin typeface="+mn-ea"/>
                <a:cs typeface="Times New Roman" panose="02020603050405020304" pitchFamily="18" charset="0"/>
              </a:rPr>
              <a:t>スキルの長けた方々とのあまりの違いに感心することばかりでしたが、</a:t>
            </a:r>
            <a:r>
              <a:rPr lang="en-US" altLang="ja-JP" sz="1400" b="1" kern="100" dirty="0">
                <a:effectLst/>
                <a:latin typeface="+mn-ea"/>
                <a:cs typeface="Times New Roman" panose="02020603050405020304" pitchFamily="18" charset="0"/>
              </a:rPr>
              <a:t>ICT</a:t>
            </a:r>
            <a:r>
              <a:rPr lang="ja-JP" altLang="en-US" sz="1400" b="1" kern="100" dirty="0">
                <a:effectLst/>
                <a:latin typeface="+mn-ea"/>
                <a:cs typeface="Times New Roman" panose="02020603050405020304" pitchFamily="18" charset="0"/>
              </a:rPr>
              <a:t>化を進めていくことが業務の負担軽減、効率化に結びつくことが打ち合わせに参加する中で実感できました。</a:t>
            </a:r>
          </a:p>
        </p:txBody>
      </p:sp>
      <p:pic>
        <p:nvPicPr>
          <p:cNvPr id="16" name="グラフィックス 15" descr="女性のプロフィール">
            <a:extLst>
              <a:ext uri="{FF2B5EF4-FFF2-40B4-BE49-F238E27FC236}">
                <a16:creationId xmlns:a16="http://schemas.microsoft.com/office/drawing/2014/main" id="{9E2D366C-05F8-B691-E877-484F74104C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1111" y="7639964"/>
            <a:ext cx="448131" cy="448131"/>
          </a:xfrm>
          <a:prstGeom prst="rect">
            <a:avLst/>
          </a:prstGeom>
        </p:spPr>
      </p:pic>
      <p:sp>
        <p:nvSpPr>
          <p:cNvPr id="17" name="テキスト ボックス 16">
            <a:extLst>
              <a:ext uri="{FF2B5EF4-FFF2-40B4-BE49-F238E27FC236}">
                <a16:creationId xmlns:a16="http://schemas.microsoft.com/office/drawing/2014/main" id="{A2345341-BF9D-86EB-1CC9-07B8173AE7DF}"/>
              </a:ext>
            </a:extLst>
          </p:cNvPr>
          <p:cNvSpPr txBox="1"/>
          <p:nvPr/>
        </p:nvSpPr>
        <p:spPr>
          <a:xfrm>
            <a:off x="700158" y="7714655"/>
            <a:ext cx="1959625" cy="261610"/>
          </a:xfrm>
          <a:prstGeom prst="rect">
            <a:avLst/>
          </a:prstGeom>
          <a:noFill/>
        </p:spPr>
        <p:txBody>
          <a:bodyPr wrap="square" rtlCol="0">
            <a:spAutoFit/>
          </a:bodyPr>
          <a:lstStyle/>
          <a:p>
            <a:r>
              <a:rPr kumimoji="1" lang="ja-JP" altLang="en-US" sz="1100" b="1" dirty="0"/>
              <a:t>大庭さん</a:t>
            </a:r>
          </a:p>
        </p:txBody>
      </p:sp>
    </p:spTree>
    <p:extLst>
      <p:ext uri="{BB962C8B-B14F-4D97-AF65-F5344CB8AC3E}">
        <p14:creationId xmlns:p14="http://schemas.microsoft.com/office/powerpoint/2010/main" val="292068128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1805</TotalTime>
  <Words>1401</Words>
  <Application>Microsoft Office PowerPoint</Application>
  <PresentationFormat>A4 210 x 297 mm</PresentationFormat>
  <Paragraphs>65</Paragraphs>
  <Slides>3</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ＭＳ Ｐゴシック</vt:lpstr>
      <vt:lpstr>游ゴシック</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東有岡継続Ｂ 松尾</cp:lastModifiedBy>
  <cp:revision>34</cp:revision>
  <cp:lastPrinted>2025-02-18T01:24:09Z</cp:lastPrinted>
  <dcterms:created xsi:type="dcterms:W3CDTF">2025-01-19T02:10:35Z</dcterms:created>
  <dcterms:modified xsi:type="dcterms:W3CDTF">2025-02-27T00:32:37Z</dcterms:modified>
</cp:coreProperties>
</file>