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8"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FFFF"/>
    <a:srgbClr val="D6009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4660"/>
  </p:normalViewPr>
  <p:slideViewPr>
    <p:cSldViewPr snapToGrid="0">
      <p:cViewPr varScale="1">
        <p:scale>
          <a:sx n="39" d="100"/>
          <a:sy n="39" d="100"/>
        </p:scale>
        <p:origin x="25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106" tIns="45553" rIns="91106" bIns="4555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7" cy="498693"/>
          </a:xfrm>
          <a:prstGeom prst="rect">
            <a:avLst/>
          </a:prstGeom>
        </p:spPr>
        <p:txBody>
          <a:bodyPr vert="horz" lIns="91106" tIns="45553" rIns="91106" bIns="45553" rtlCol="0"/>
          <a:lstStyle>
            <a:lvl1pPr algn="r">
              <a:defRPr sz="1200"/>
            </a:lvl1pPr>
          </a:lstStyle>
          <a:p>
            <a:fld id="{2258EDA6-4E1A-4128-8045-413710CC9E36}" type="datetimeFigureOut">
              <a:rPr kumimoji="1" lang="ja-JP" altLang="en-US" smtClean="0"/>
              <a:t>2025/2/19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106" tIns="45553" rIns="91106" bIns="45553"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1106" tIns="45553" rIns="91106" bIns="455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2"/>
          </a:xfrm>
          <a:prstGeom prst="rect">
            <a:avLst/>
          </a:prstGeom>
        </p:spPr>
        <p:txBody>
          <a:bodyPr vert="horz" lIns="91106" tIns="45553" rIns="91106" bIns="455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8692"/>
          </a:xfrm>
          <a:prstGeom prst="rect">
            <a:avLst/>
          </a:prstGeom>
        </p:spPr>
        <p:txBody>
          <a:bodyPr vert="horz" lIns="91106" tIns="45553" rIns="91106" bIns="45553" rtlCol="0" anchor="b"/>
          <a:lstStyle>
            <a:lvl1pPr algn="r">
              <a:defRPr sz="1200"/>
            </a:lvl1pPr>
          </a:lstStyle>
          <a:p>
            <a:fld id="{3A769AB2-28EA-4C9E-8736-17C8E5C2387C}" type="slidenum">
              <a:rPr kumimoji="1" lang="ja-JP" altLang="en-US" smtClean="0"/>
              <a:t>‹#›</a:t>
            </a:fld>
            <a:endParaRPr kumimoji="1" lang="ja-JP" altLang="en-US"/>
          </a:p>
        </p:txBody>
      </p:sp>
    </p:spTree>
    <p:extLst>
      <p:ext uri="{BB962C8B-B14F-4D97-AF65-F5344CB8AC3E}">
        <p14:creationId xmlns:p14="http://schemas.microsoft.com/office/powerpoint/2010/main" val="3265053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1CD01-7FFB-A000-5DC2-E06CFE3E62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4F22DB-79B0-B550-AE2B-6F84A1118B49}"/>
              </a:ext>
            </a:extLst>
          </p:cNvPr>
          <p:cNvSpPr>
            <a:spLocks noGrp="1" noRot="1" noChangeAspect="1"/>
          </p:cNvSpPr>
          <p:nvPr>
            <p:ph type="sldImg"/>
          </p:nvPr>
        </p:nvSpPr>
        <p:spPr>
          <a:xfrm>
            <a:off x="2243138" y="1243013"/>
            <a:ext cx="2320925" cy="3354387"/>
          </a:xfrm>
        </p:spPr>
      </p:sp>
      <p:sp>
        <p:nvSpPr>
          <p:cNvPr id="3" name="ノート プレースホルダー 2">
            <a:extLst>
              <a:ext uri="{FF2B5EF4-FFF2-40B4-BE49-F238E27FC236}">
                <a16:creationId xmlns:a16="http://schemas.microsoft.com/office/drawing/2014/main" id="{E8B8ABC1-CFEC-A8D0-F742-156211AFB0A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1B312EF-04B1-4B07-F286-F0E82976F96D}"/>
              </a:ext>
            </a:extLst>
          </p:cNvPr>
          <p:cNvSpPr>
            <a:spLocks noGrp="1"/>
          </p:cNvSpPr>
          <p:nvPr>
            <p:ph type="sldNum" sz="quarter" idx="5"/>
          </p:nvPr>
        </p:nvSpPr>
        <p:spPr/>
        <p:txBody>
          <a:bodyPr/>
          <a:lstStyle/>
          <a:p>
            <a:fld id="{3A769AB2-28EA-4C9E-8736-17C8E5C2387C}" type="slidenum">
              <a:rPr kumimoji="1" lang="ja-JP" altLang="en-US" smtClean="0"/>
              <a:t>1</a:t>
            </a:fld>
            <a:endParaRPr kumimoji="1" lang="ja-JP" altLang="en-US"/>
          </a:p>
        </p:txBody>
      </p:sp>
    </p:spTree>
    <p:extLst>
      <p:ext uri="{BB962C8B-B14F-4D97-AF65-F5344CB8AC3E}">
        <p14:creationId xmlns:p14="http://schemas.microsoft.com/office/powerpoint/2010/main" val="374683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A769AB2-28EA-4C9E-8736-17C8E5C2387C}" type="slidenum">
              <a:rPr kumimoji="1" lang="ja-JP" altLang="en-US" smtClean="0"/>
              <a:t>2</a:t>
            </a:fld>
            <a:endParaRPr kumimoji="1" lang="ja-JP" altLang="en-US"/>
          </a:p>
        </p:txBody>
      </p:sp>
    </p:spTree>
    <p:extLst>
      <p:ext uri="{BB962C8B-B14F-4D97-AF65-F5344CB8AC3E}">
        <p14:creationId xmlns:p14="http://schemas.microsoft.com/office/powerpoint/2010/main" val="375269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30493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275104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66143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94125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70960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56290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333499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339669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404069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273725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8FD039-5CB2-47C3-87C7-9B198F9B9A89}"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01904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68FD039-5CB2-47C3-87C7-9B198F9B9A89}" type="datetimeFigureOut">
              <a:rPr kumimoji="1" lang="ja-JP" altLang="en-US" smtClean="0"/>
              <a:t>2025/2/19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3361804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sv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B2CE-9699-41D9-D4EB-E5F76DD832F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076B526D-C14A-0BA7-0C19-D1FEA73005D4}"/>
              </a:ext>
            </a:extLst>
          </p:cNvPr>
          <p:cNvSpPr/>
          <p:nvPr/>
        </p:nvSpPr>
        <p:spPr>
          <a:xfrm>
            <a:off x="53340" y="425873"/>
            <a:ext cx="6745356" cy="274778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a:solidFill>
                <a:srgbClr val="66CCFF"/>
              </a:solidFill>
            </a:endParaRPr>
          </a:p>
        </p:txBody>
      </p:sp>
      <p:sp>
        <p:nvSpPr>
          <p:cNvPr id="2" name="テキスト ボックス 1">
            <a:extLst>
              <a:ext uri="{FF2B5EF4-FFF2-40B4-BE49-F238E27FC236}">
                <a16:creationId xmlns:a16="http://schemas.microsoft.com/office/drawing/2014/main" id="{28A6387D-2253-8413-F8ED-32DAE650615A}"/>
              </a:ext>
            </a:extLst>
          </p:cNvPr>
          <p:cNvSpPr txBox="1"/>
          <p:nvPr/>
        </p:nvSpPr>
        <p:spPr>
          <a:xfrm>
            <a:off x="0" y="44339"/>
            <a:ext cx="3316356" cy="392415"/>
          </a:xfrm>
          <a:prstGeom prst="rect">
            <a:avLst/>
          </a:prstGeom>
          <a:noFill/>
        </p:spPr>
        <p:txBody>
          <a:bodyPr wrap="square" rtlCol="0">
            <a:spAutoFit/>
          </a:bodyPr>
          <a:lstStyle/>
          <a:p>
            <a:r>
              <a:rPr kumimoji="1" lang="ja-JP" altLang="en-US" sz="1950" b="1" dirty="0"/>
              <a:t>地域交流チーム</a:t>
            </a:r>
          </a:p>
        </p:txBody>
      </p:sp>
      <p:sp>
        <p:nvSpPr>
          <p:cNvPr id="7" name="正方形/長方形 6">
            <a:extLst>
              <a:ext uri="{FF2B5EF4-FFF2-40B4-BE49-F238E27FC236}">
                <a16:creationId xmlns:a16="http://schemas.microsoft.com/office/drawing/2014/main" id="{67B3AFAF-1BFB-C7E8-9B2F-D8901F78287F}"/>
              </a:ext>
            </a:extLst>
          </p:cNvPr>
          <p:cNvSpPr/>
          <p:nvPr/>
        </p:nvSpPr>
        <p:spPr>
          <a:xfrm>
            <a:off x="0" y="3251200"/>
            <a:ext cx="6858000" cy="26032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66CCFF"/>
              </a:solidFill>
            </a:endParaRPr>
          </a:p>
        </p:txBody>
      </p:sp>
      <p:sp>
        <p:nvSpPr>
          <p:cNvPr id="8" name="テキスト ボックス 7">
            <a:extLst>
              <a:ext uri="{FF2B5EF4-FFF2-40B4-BE49-F238E27FC236}">
                <a16:creationId xmlns:a16="http://schemas.microsoft.com/office/drawing/2014/main" id="{2F26BB25-63D8-73C4-1AC0-241BF758B434}"/>
              </a:ext>
            </a:extLst>
          </p:cNvPr>
          <p:cNvSpPr txBox="1"/>
          <p:nvPr/>
        </p:nvSpPr>
        <p:spPr>
          <a:xfrm>
            <a:off x="59304" y="3304634"/>
            <a:ext cx="6654012" cy="338554"/>
          </a:xfrm>
          <a:prstGeom prst="rect">
            <a:avLst/>
          </a:prstGeom>
          <a:noFill/>
        </p:spPr>
        <p:txBody>
          <a:bodyPr wrap="square" rtlCol="0">
            <a:spAutoFit/>
          </a:bodyPr>
          <a:lstStyle/>
          <a:p>
            <a:r>
              <a:rPr kumimoji="1" lang="ja-JP" altLang="en-US" sz="1600" b="1" dirty="0">
                <a:solidFill>
                  <a:schemeClr val="bg1"/>
                </a:solidFill>
              </a:rPr>
              <a:t>チームの取り組み　　多職種連携による地域交流事業の創設</a:t>
            </a:r>
            <a:endParaRPr kumimoji="1" lang="en-US" altLang="ja-JP" sz="1600" b="1" dirty="0">
              <a:solidFill>
                <a:schemeClr val="bg1"/>
              </a:solidFill>
            </a:endParaRPr>
          </a:p>
        </p:txBody>
      </p:sp>
      <p:sp>
        <p:nvSpPr>
          <p:cNvPr id="9" name="正方形/長方形 8">
            <a:extLst>
              <a:ext uri="{FF2B5EF4-FFF2-40B4-BE49-F238E27FC236}">
                <a16:creationId xmlns:a16="http://schemas.microsoft.com/office/drawing/2014/main" id="{2CEDA88D-D034-B270-4475-1F69D7B37ADF}"/>
              </a:ext>
            </a:extLst>
          </p:cNvPr>
          <p:cNvSpPr/>
          <p:nvPr/>
        </p:nvSpPr>
        <p:spPr>
          <a:xfrm>
            <a:off x="81025" y="3774160"/>
            <a:ext cx="6739392" cy="2018734"/>
          </a:xfrm>
          <a:prstGeom prst="rect">
            <a:avLst/>
          </a:prstGeom>
          <a:solidFill>
            <a:schemeClr val="bg1"/>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15EAB960-573B-268B-BBB1-438B6895A27F}"/>
              </a:ext>
            </a:extLst>
          </p:cNvPr>
          <p:cNvSpPr/>
          <p:nvPr/>
        </p:nvSpPr>
        <p:spPr>
          <a:xfrm>
            <a:off x="59304" y="3723595"/>
            <a:ext cx="1665324" cy="274140"/>
          </a:xfrm>
          <a:prstGeom prst="rect">
            <a:avLst/>
          </a:prstGeom>
          <a:solidFill>
            <a:srgbClr val="D600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t>　取組の概要</a:t>
            </a:r>
          </a:p>
        </p:txBody>
      </p:sp>
      <p:sp>
        <p:nvSpPr>
          <p:cNvPr id="11" name="正方形/長方形 10">
            <a:extLst>
              <a:ext uri="{FF2B5EF4-FFF2-40B4-BE49-F238E27FC236}">
                <a16:creationId xmlns:a16="http://schemas.microsoft.com/office/drawing/2014/main" id="{D4C4F5E6-A505-EAA1-229F-9127F0E418E5}"/>
              </a:ext>
            </a:extLst>
          </p:cNvPr>
          <p:cNvSpPr/>
          <p:nvPr/>
        </p:nvSpPr>
        <p:spPr>
          <a:xfrm>
            <a:off x="73879" y="4623992"/>
            <a:ext cx="1665324" cy="274140"/>
          </a:xfrm>
          <a:prstGeom prst="rect">
            <a:avLst/>
          </a:prstGeom>
          <a:solidFill>
            <a:srgbClr val="D600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t>　取組のポイント</a:t>
            </a:r>
          </a:p>
        </p:txBody>
      </p:sp>
      <p:sp>
        <p:nvSpPr>
          <p:cNvPr id="12" name="正方形/長方形 11">
            <a:extLst>
              <a:ext uri="{FF2B5EF4-FFF2-40B4-BE49-F238E27FC236}">
                <a16:creationId xmlns:a16="http://schemas.microsoft.com/office/drawing/2014/main" id="{523B446A-EB63-E853-3417-2D6A4E0AA268}"/>
              </a:ext>
            </a:extLst>
          </p:cNvPr>
          <p:cNvSpPr/>
          <p:nvPr/>
        </p:nvSpPr>
        <p:spPr>
          <a:xfrm>
            <a:off x="97639" y="666106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187A73C-9240-47B8-3A48-923B3522B2B7}"/>
              </a:ext>
            </a:extLst>
          </p:cNvPr>
          <p:cNvSpPr txBox="1"/>
          <p:nvPr/>
        </p:nvSpPr>
        <p:spPr>
          <a:xfrm>
            <a:off x="95186" y="5985447"/>
            <a:ext cx="3316356" cy="523220"/>
          </a:xfrm>
          <a:prstGeom prst="rect">
            <a:avLst/>
          </a:prstGeom>
          <a:noFill/>
        </p:spPr>
        <p:txBody>
          <a:bodyPr wrap="square" rtlCol="0">
            <a:spAutoFit/>
          </a:bodyPr>
          <a:lstStyle/>
          <a:p>
            <a:r>
              <a:rPr kumimoji="1" lang="ja-JP" altLang="en-US" sz="1400" b="1" dirty="0"/>
              <a:t>なぜ、地域交流をテーマに取り組んだのか？</a:t>
            </a:r>
          </a:p>
        </p:txBody>
      </p:sp>
      <p:sp>
        <p:nvSpPr>
          <p:cNvPr id="20" name="テキスト ボックス 19">
            <a:extLst>
              <a:ext uri="{FF2B5EF4-FFF2-40B4-BE49-F238E27FC236}">
                <a16:creationId xmlns:a16="http://schemas.microsoft.com/office/drawing/2014/main" id="{388D6CD4-82CE-0C3A-09A2-3A61576BBD5D}"/>
              </a:ext>
            </a:extLst>
          </p:cNvPr>
          <p:cNvSpPr txBox="1"/>
          <p:nvPr/>
        </p:nvSpPr>
        <p:spPr>
          <a:xfrm>
            <a:off x="776272" y="6861442"/>
            <a:ext cx="2164758" cy="261610"/>
          </a:xfrm>
          <a:prstGeom prst="rect">
            <a:avLst/>
          </a:prstGeom>
          <a:noFill/>
        </p:spPr>
        <p:txBody>
          <a:bodyPr wrap="square" rtlCol="0">
            <a:spAutoFit/>
          </a:bodyPr>
          <a:lstStyle/>
          <a:p>
            <a:r>
              <a:rPr kumimoji="1" lang="ja-JP" altLang="en-US" sz="1100" b="1" dirty="0"/>
              <a:t>ケアハイツなかの　小田勝也</a:t>
            </a:r>
          </a:p>
        </p:txBody>
      </p:sp>
      <p:sp>
        <p:nvSpPr>
          <p:cNvPr id="21" name="テキスト ボックス 20">
            <a:extLst>
              <a:ext uri="{FF2B5EF4-FFF2-40B4-BE49-F238E27FC236}">
                <a16:creationId xmlns:a16="http://schemas.microsoft.com/office/drawing/2014/main" id="{4C3B2A36-41B9-C07F-9AD0-A2EDAD932763}"/>
              </a:ext>
            </a:extLst>
          </p:cNvPr>
          <p:cNvSpPr txBox="1"/>
          <p:nvPr/>
        </p:nvSpPr>
        <p:spPr>
          <a:xfrm>
            <a:off x="97639" y="7317392"/>
            <a:ext cx="3299742" cy="2123658"/>
          </a:xfrm>
          <a:prstGeom prst="rect">
            <a:avLst/>
          </a:prstGeom>
          <a:noFill/>
        </p:spPr>
        <p:txBody>
          <a:bodyPr wrap="square" rtlCol="0">
            <a:spAutoFit/>
          </a:bodyPr>
          <a:lstStyle/>
          <a:p>
            <a:r>
              <a:rPr kumimoji="1" lang="ja-JP" altLang="en-US" sz="1200" b="1" dirty="0"/>
              <a:t>私はコロナ禍で入社したため、様々なイベントが中止になりました。唯一、携わった</a:t>
            </a:r>
            <a:r>
              <a:rPr kumimoji="1" lang="en-US" altLang="ja-JP" sz="1200" b="1" dirty="0"/>
              <a:t>『</a:t>
            </a:r>
            <a:r>
              <a:rPr kumimoji="1" lang="ja-JP" altLang="en-US" sz="1200" b="1" dirty="0"/>
              <a:t>あっけら寒ニバル</a:t>
            </a:r>
            <a:r>
              <a:rPr kumimoji="1" lang="en-US" altLang="ja-JP" sz="1200" b="1" dirty="0"/>
              <a:t>』</a:t>
            </a:r>
            <a:r>
              <a:rPr kumimoji="1" lang="ja-JP" altLang="en-US" sz="1200" b="1" dirty="0"/>
              <a:t>では、地域の方とふれあい、温かさを感じる貴重な体験をしました。</a:t>
            </a:r>
            <a:endParaRPr kumimoji="1" lang="en-US" altLang="ja-JP" sz="1200" b="1" dirty="0"/>
          </a:p>
          <a:p>
            <a:r>
              <a:rPr kumimoji="1" lang="ja-JP" altLang="en-US" sz="1200" b="1" dirty="0"/>
              <a:t>コロナ禍が明け新たに取り組む地域交流事業に、事業団職員として、ぜひ、関わってみたいという思いから参加しました。実際に事業に関わってみると、他事業所の職員さんとの交流が持て、企画や準備、多世代交流などこれまでにない貴重な体験をさせて頂きました。</a:t>
            </a:r>
            <a:endParaRPr kumimoji="1" lang="en-US" altLang="ja-JP" sz="1200" b="1" dirty="0"/>
          </a:p>
          <a:p>
            <a:endParaRPr kumimoji="1" lang="en-US" altLang="ja-JP" sz="1200" b="1" dirty="0"/>
          </a:p>
        </p:txBody>
      </p:sp>
      <p:sp>
        <p:nvSpPr>
          <p:cNvPr id="22" name="正方形/長方形 21">
            <a:extLst>
              <a:ext uri="{FF2B5EF4-FFF2-40B4-BE49-F238E27FC236}">
                <a16:creationId xmlns:a16="http://schemas.microsoft.com/office/drawing/2014/main" id="{3929D3EA-1E6E-87CC-AD62-B2E5B1D8E3B7}"/>
              </a:ext>
            </a:extLst>
          </p:cNvPr>
          <p:cNvSpPr/>
          <p:nvPr/>
        </p:nvSpPr>
        <p:spPr>
          <a:xfrm>
            <a:off x="3498954" y="666106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3157D16-732E-A78C-6A33-DA310DF90A23}"/>
              </a:ext>
            </a:extLst>
          </p:cNvPr>
          <p:cNvSpPr txBox="1"/>
          <p:nvPr/>
        </p:nvSpPr>
        <p:spPr>
          <a:xfrm>
            <a:off x="4169012" y="6896608"/>
            <a:ext cx="1959625" cy="261610"/>
          </a:xfrm>
          <a:prstGeom prst="rect">
            <a:avLst/>
          </a:prstGeom>
          <a:noFill/>
        </p:spPr>
        <p:txBody>
          <a:bodyPr wrap="square" rtlCol="0">
            <a:spAutoFit/>
          </a:bodyPr>
          <a:lstStyle/>
          <a:p>
            <a:r>
              <a:rPr kumimoji="1" lang="ja-JP" altLang="en-US" sz="1100" b="1" dirty="0"/>
              <a:t>サポートテラス　保田悦子</a:t>
            </a:r>
          </a:p>
        </p:txBody>
      </p:sp>
      <p:sp>
        <p:nvSpPr>
          <p:cNvPr id="24" name="テキスト ボックス 23">
            <a:extLst>
              <a:ext uri="{FF2B5EF4-FFF2-40B4-BE49-F238E27FC236}">
                <a16:creationId xmlns:a16="http://schemas.microsoft.com/office/drawing/2014/main" id="{6D075A69-22A5-8183-DD80-86918E28E371}"/>
              </a:ext>
            </a:extLst>
          </p:cNvPr>
          <p:cNvSpPr txBox="1"/>
          <p:nvPr/>
        </p:nvSpPr>
        <p:spPr>
          <a:xfrm>
            <a:off x="3498953" y="7271068"/>
            <a:ext cx="3261407" cy="1985316"/>
          </a:xfrm>
          <a:prstGeom prst="rect">
            <a:avLst/>
          </a:prstGeom>
          <a:noFill/>
        </p:spPr>
        <p:txBody>
          <a:bodyPr wrap="square" rtlCol="0">
            <a:spAutoFit/>
          </a:bodyPr>
          <a:lstStyle/>
          <a:p>
            <a:r>
              <a:rPr kumimoji="1" lang="ja-JP" altLang="en-US" sz="1200" b="1" dirty="0"/>
              <a:t>当初はコロナ前に行っていた地域交流事業や他法人や他団体の先進例を参考に、打合せ会議を重ね、事業規模や目的、内容や手段等にについて論議を重ねました。何度も議論の揺り戻しを経た後、現状のマンパワーやイベント未経験の職員が増えていること等から、新たなスタイルとなる、特定の施設利用者と地域の学生との懸け橋となる企画が最も有効だろうと満場一致で決定し、その後は実現に向けて邁進しました。</a:t>
            </a:r>
          </a:p>
        </p:txBody>
      </p:sp>
      <p:sp>
        <p:nvSpPr>
          <p:cNvPr id="26" name="テキスト ボックス 25">
            <a:extLst>
              <a:ext uri="{FF2B5EF4-FFF2-40B4-BE49-F238E27FC236}">
                <a16:creationId xmlns:a16="http://schemas.microsoft.com/office/drawing/2014/main" id="{29F0F0CA-97DD-091A-D8AB-D5B1826D9BD8}"/>
              </a:ext>
            </a:extLst>
          </p:cNvPr>
          <p:cNvSpPr txBox="1"/>
          <p:nvPr/>
        </p:nvSpPr>
        <p:spPr>
          <a:xfrm>
            <a:off x="3482340" y="5986691"/>
            <a:ext cx="3316356" cy="738664"/>
          </a:xfrm>
          <a:prstGeom prst="rect">
            <a:avLst/>
          </a:prstGeom>
          <a:noFill/>
        </p:spPr>
        <p:txBody>
          <a:bodyPr wrap="square" rtlCol="0">
            <a:spAutoFit/>
          </a:bodyPr>
          <a:lstStyle/>
          <a:p>
            <a:r>
              <a:rPr kumimoji="1" lang="ja-JP" altLang="en-US" sz="1400" b="1" dirty="0"/>
              <a:t>目標達成までに見つかった課題に対し、チームのメンバーでどのようにして取り組みましたか？</a:t>
            </a:r>
          </a:p>
        </p:txBody>
      </p:sp>
      <p:sp>
        <p:nvSpPr>
          <p:cNvPr id="3" name="テキスト ボックス 2">
            <a:extLst>
              <a:ext uri="{FF2B5EF4-FFF2-40B4-BE49-F238E27FC236}">
                <a16:creationId xmlns:a16="http://schemas.microsoft.com/office/drawing/2014/main" id="{10A37BEF-66C9-0661-A5E9-6C4C431631EA}"/>
              </a:ext>
            </a:extLst>
          </p:cNvPr>
          <p:cNvSpPr txBox="1"/>
          <p:nvPr/>
        </p:nvSpPr>
        <p:spPr>
          <a:xfrm>
            <a:off x="190017" y="4078142"/>
            <a:ext cx="6523299"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クリスマスイベントをとおした多世代交流事業の開催。特養ケアハイツなかの利用者・職員と伊丹西高校ボランティア部生徒との交流事業の実践。</a:t>
            </a:r>
          </a:p>
        </p:txBody>
      </p:sp>
      <p:sp>
        <p:nvSpPr>
          <p:cNvPr id="5" name="テキスト ボックス 4">
            <a:extLst>
              <a:ext uri="{FF2B5EF4-FFF2-40B4-BE49-F238E27FC236}">
                <a16:creationId xmlns:a16="http://schemas.microsoft.com/office/drawing/2014/main" id="{66C60C44-9DCF-D61F-97BA-DAE387A3C770}"/>
              </a:ext>
            </a:extLst>
          </p:cNvPr>
          <p:cNvSpPr txBox="1"/>
          <p:nvPr/>
        </p:nvSpPr>
        <p:spPr>
          <a:xfrm>
            <a:off x="164368" y="4945311"/>
            <a:ext cx="6523299" cy="830997"/>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多世代交流</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地域交流事業</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を軸に、交流事業のターゲットを絞り込んだ。今回は、高齢者施設利用者・職員と、高校生との交流に焦点を当て事業を実施した。高校生と担当者とのコミュニケーションを重ね、事業実施後には意見交換会や、アンケートを実施するなかで、福祉の仕事の</a:t>
            </a:r>
            <a:r>
              <a:rPr kumimoji="1" lang="en-US" altLang="ja-JP" sz="1200" dirty="0">
                <a:latin typeface="BIZ UDPゴシック" panose="020B0400000000000000" pitchFamily="50" charset="-128"/>
                <a:ea typeface="BIZ UDPゴシック" panose="020B0400000000000000" pitchFamily="50" charset="-128"/>
              </a:rPr>
              <a:t>PR</a:t>
            </a:r>
            <a:r>
              <a:rPr kumimoji="1" lang="ja-JP" altLang="en-US" sz="1200" dirty="0">
                <a:latin typeface="BIZ UDPゴシック" panose="020B0400000000000000" pitchFamily="50" charset="-128"/>
                <a:ea typeface="BIZ UDPゴシック" panose="020B0400000000000000" pitchFamily="50" charset="-128"/>
              </a:rPr>
              <a:t>にもつなげた。</a:t>
            </a:r>
          </a:p>
        </p:txBody>
      </p:sp>
      <p:pic>
        <p:nvPicPr>
          <p:cNvPr id="16" name="図 15" descr="テーブルを囲んでいる子供たち&#10;&#10;中程度の精度で自動的に生成された説明">
            <a:extLst>
              <a:ext uri="{FF2B5EF4-FFF2-40B4-BE49-F238E27FC236}">
                <a16:creationId xmlns:a16="http://schemas.microsoft.com/office/drawing/2014/main" id="{8FF93072-24DC-5510-5467-D0CBC372A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34" y="534342"/>
            <a:ext cx="1816832" cy="1362624"/>
          </a:xfrm>
          <a:prstGeom prst="rect">
            <a:avLst/>
          </a:prstGeom>
          <a:ln w="82550">
            <a:solidFill>
              <a:schemeClr val="bg1"/>
            </a:solidFill>
          </a:ln>
        </p:spPr>
      </p:pic>
      <p:pic>
        <p:nvPicPr>
          <p:cNvPr id="28" name="図 27" descr="人, 屋内, グループ, 座る が含まれている画像&#10;&#10;自動的に生成された説明">
            <a:extLst>
              <a:ext uri="{FF2B5EF4-FFF2-40B4-BE49-F238E27FC236}">
                <a16:creationId xmlns:a16="http://schemas.microsoft.com/office/drawing/2014/main" id="{C4C086E3-5377-8F1E-F96A-7261FB463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954" y="523085"/>
            <a:ext cx="1799227" cy="1349420"/>
          </a:xfrm>
          <a:prstGeom prst="rect">
            <a:avLst/>
          </a:prstGeom>
          <a:ln w="79375">
            <a:solidFill>
              <a:schemeClr val="bg1"/>
            </a:solidFill>
          </a:ln>
        </p:spPr>
      </p:pic>
      <p:sp>
        <p:nvSpPr>
          <p:cNvPr id="6" name="正方形/長方形 5">
            <a:extLst>
              <a:ext uri="{FF2B5EF4-FFF2-40B4-BE49-F238E27FC236}">
                <a16:creationId xmlns:a16="http://schemas.microsoft.com/office/drawing/2014/main" id="{416719B4-8436-E313-862A-B7F5CA6BB28A}"/>
              </a:ext>
            </a:extLst>
          </p:cNvPr>
          <p:cNvSpPr/>
          <p:nvPr/>
        </p:nvSpPr>
        <p:spPr>
          <a:xfrm>
            <a:off x="16057" y="1793187"/>
            <a:ext cx="3020749" cy="1427262"/>
          </a:xfrm>
          <a:prstGeom prst="rect">
            <a:avLst/>
          </a:prstGeom>
          <a:solidFill>
            <a:schemeClr val="bg1">
              <a:lumMod val="50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bg1"/>
                </a:solidFill>
              </a:rPr>
              <a:t>地域交流チーム</a:t>
            </a:r>
            <a:endParaRPr kumimoji="1" lang="en-US" altLang="ja-JP" sz="1100" dirty="0">
              <a:solidFill>
                <a:schemeClr val="bg1"/>
              </a:solidFill>
            </a:endParaRPr>
          </a:p>
          <a:p>
            <a:r>
              <a:rPr kumimoji="1" lang="ja-JP" altLang="en-US" sz="1100" dirty="0">
                <a:solidFill>
                  <a:schemeClr val="bg1"/>
                </a:solidFill>
              </a:rPr>
              <a:t>メンバー構成</a:t>
            </a:r>
            <a:endParaRPr kumimoji="1" lang="en-US" altLang="ja-JP" sz="1100" dirty="0">
              <a:solidFill>
                <a:schemeClr val="bg1"/>
              </a:solidFill>
            </a:endParaRPr>
          </a:p>
          <a:p>
            <a:r>
              <a:rPr kumimoji="1" lang="ja-JP" altLang="en-US" sz="1100" dirty="0">
                <a:solidFill>
                  <a:schemeClr val="bg1"/>
                </a:solidFill>
              </a:rPr>
              <a:t>・郡（稲野・鴻池地域包括支援センター）</a:t>
            </a:r>
            <a:endParaRPr kumimoji="1" lang="en-US" altLang="ja-JP" sz="1100" dirty="0">
              <a:solidFill>
                <a:schemeClr val="bg1"/>
              </a:solidFill>
            </a:endParaRPr>
          </a:p>
          <a:p>
            <a:r>
              <a:rPr kumimoji="1" lang="ja-JP" altLang="en-US" sz="1100" dirty="0">
                <a:solidFill>
                  <a:schemeClr val="bg1"/>
                </a:solidFill>
              </a:rPr>
              <a:t>・森（中野ぬくもりの郷）</a:t>
            </a:r>
            <a:endParaRPr kumimoji="1" lang="en-US" altLang="ja-JP" sz="1100" dirty="0">
              <a:solidFill>
                <a:schemeClr val="bg1"/>
              </a:solidFill>
            </a:endParaRPr>
          </a:p>
          <a:p>
            <a:r>
              <a:rPr kumimoji="1" lang="ja-JP" altLang="en-US" sz="1100" dirty="0">
                <a:solidFill>
                  <a:schemeClr val="bg1"/>
                </a:solidFill>
              </a:rPr>
              <a:t>・小田（ケアハイツなかの）</a:t>
            </a:r>
            <a:endParaRPr kumimoji="1" lang="en-US" altLang="ja-JP" sz="1100" dirty="0">
              <a:solidFill>
                <a:schemeClr val="bg1"/>
              </a:solidFill>
            </a:endParaRPr>
          </a:p>
          <a:p>
            <a:r>
              <a:rPr kumimoji="1" lang="ja-JP" altLang="en-US" sz="1100" dirty="0">
                <a:solidFill>
                  <a:schemeClr val="bg1"/>
                </a:solidFill>
              </a:rPr>
              <a:t>・保田（サポートテラス）</a:t>
            </a:r>
            <a:endParaRPr kumimoji="1" lang="en-US" altLang="ja-JP" sz="1100" dirty="0">
              <a:solidFill>
                <a:schemeClr val="bg1"/>
              </a:solidFill>
            </a:endParaRPr>
          </a:p>
          <a:p>
            <a:r>
              <a:rPr kumimoji="1" lang="ja-JP" altLang="en-US" sz="1100" dirty="0">
                <a:solidFill>
                  <a:schemeClr val="bg1"/>
                </a:solidFill>
              </a:rPr>
              <a:t>・浜野（伊丹・摂陽地域包括支援センター）</a:t>
            </a:r>
            <a:endParaRPr kumimoji="1" lang="en-US" altLang="ja-JP" sz="1100" dirty="0">
              <a:solidFill>
                <a:schemeClr val="bg1"/>
              </a:solidFill>
            </a:endParaRPr>
          </a:p>
        </p:txBody>
      </p:sp>
      <p:pic>
        <p:nvPicPr>
          <p:cNvPr id="25" name="図 24" descr="人, 屋内, グループ, 民衆 が含まれている画像&#10;&#10;自動的に生成された説明">
            <a:extLst>
              <a:ext uri="{FF2B5EF4-FFF2-40B4-BE49-F238E27FC236}">
                <a16:creationId xmlns:a16="http://schemas.microsoft.com/office/drawing/2014/main" id="{C33592FD-E35D-370D-D0C7-92C418EF1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897" y="523129"/>
            <a:ext cx="1799226" cy="1349420"/>
          </a:xfrm>
          <a:prstGeom prst="rect">
            <a:avLst/>
          </a:prstGeom>
          <a:ln w="79375">
            <a:solidFill>
              <a:schemeClr val="bg1"/>
            </a:solidFill>
          </a:ln>
        </p:spPr>
      </p:pic>
      <p:pic>
        <p:nvPicPr>
          <p:cNvPr id="30" name="図 29" descr="テーブルを囲んでいる人たち&#10;&#10;自動的に生成された説明">
            <a:extLst>
              <a:ext uri="{FF2B5EF4-FFF2-40B4-BE49-F238E27FC236}">
                <a16:creationId xmlns:a16="http://schemas.microsoft.com/office/drawing/2014/main" id="{8EAB6D77-5FAB-6EB7-01FD-7F66EC5C6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9756" y="1847720"/>
            <a:ext cx="1772704" cy="1329528"/>
          </a:xfrm>
          <a:prstGeom prst="rect">
            <a:avLst/>
          </a:prstGeom>
          <a:ln w="79375">
            <a:solidFill>
              <a:schemeClr val="bg1"/>
            </a:solidFill>
          </a:ln>
        </p:spPr>
      </p:pic>
      <p:pic>
        <p:nvPicPr>
          <p:cNvPr id="14" name="グラフィックス 13" descr="男性のプロフィール">
            <a:extLst>
              <a:ext uri="{FF2B5EF4-FFF2-40B4-BE49-F238E27FC236}">
                <a16:creationId xmlns:a16="http://schemas.microsoft.com/office/drawing/2014/main" id="{39684319-ECC2-4E26-5C3E-FA8F4DD518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796" y="6698190"/>
            <a:ext cx="559445" cy="559445"/>
          </a:xfrm>
          <a:prstGeom prst="rect">
            <a:avLst/>
          </a:prstGeom>
        </p:spPr>
      </p:pic>
      <p:pic>
        <p:nvPicPr>
          <p:cNvPr id="18" name="グラフィックス 17" descr="女性のプロフィール">
            <a:extLst>
              <a:ext uri="{FF2B5EF4-FFF2-40B4-BE49-F238E27FC236}">
                <a16:creationId xmlns:a16="http://schemas.microsoft.com/office/drawing/2014/main" id="{34B018CF-BE14-CE5E-1715-655E243B1F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79267" y="6737892"/>
            <a:ext cx="523220" cy="519743"/>
          </a:xfrm>
          <a:prstGeom prst="rect">
            <a:avLst/>
          </a:prstGeom>
        </p:spPr>
      </p:pic>
    </p:spTree>
    <p:extLst>
      <p:ext uri="{BB962C8B-B14F-4D97-AF65-F5344CB8AC3E}">
        <p14:creationId xmlns:p14="http://schemas.microsoft.com/office/powerpoint/2010/main" val="151990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3B9C3F5C-5BEC-B31A-4A13-A444A387C193}"/>
              </a:ext>
            </a:extLst>
          </p:cNvPr>
          <p:cNvGrpSpPr/>
          <p:nvPr/>
        </p:nvGrpSpPr>
        <p:grpSpPr>
          <a:xfrm>
            <a:off x="0" y="86660"/>
            <a:ext cx="6667983" cy="4199213"/>
            <a:chOff x="0" y="6120305"/>
            <a:chExt cx="6667983" cy="4199213"/>
          </a:xfrm>
        </p:grpSpPr>
        <p:sp>
          <p:nvSpPr>
            <p:cNvPr id="37" name="正方形/長方形 36">
              <a:extLst>
                <a:ext uri="{FF2B5EF4-FFF2-40B4-BE49-F238E27FC236}">
                  <a16:creationId xmlns:a16="http://schemas.microsoft.com/office/drawing/2014/main" id="{8C9AE98D-63B2-3227-13CE-54912D6DC888}"/>
                </a:ext>
              </a:extLst>
            </p:cNvPr>
            <p:cNvSpPr/>
            <p:nvPr/>
          </p:nvSpPr>
          <p:spPr>
            <a:xfrm>
              <a:off x="97639" y="6120305"/>
              <a:ext cx="6570344" cy="356770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E024394A-3933-9451-4494-18390576ABEC}"/>
                </a:ext>
              </a:extLst>
            </p:cNvPr>
            <p:cNvSpPr txBox="1"/>
            <p:nvPr/>
          </p:nvSpPr>
          <p:spPr>
            <a:xfrm>
              <a:off x="0" y="6298333"/>
              <a:ext cx="5178392" cy="307777"/>
            </a:xfrm>
            <a:prstGeom prst="rect">
              <a:avLst/>
            </a:prstGeom>
            <a:noFill/>
          </p:spPr>
          <p:txBody>
            <a:bodyPr wrap="square" rtlCol="0">
              <a:spAutoFit/>
            </a:bodyPr>
            <a:lstStyle/>
            <a:p>
              <a:r>
                <a:rPr kumimoji="1" lang="ja-JP" altLang="en-US" sz="1400" b="1" dirty="0"/>
                <a:t>　　　　効果検証　　　　　　　　　　</a:t>
              </a:r>
              <a:endParaRPr kumimoji="1" lang="en-US" altLang="ja-JP" sz="1400" b="1" dirty="0"/>
            </a:p>
          </p:txBody>
        </p:sp>
        <p:sp>
          <p:nvSpPr>
            <p:cNvPr id="41" name="テキスト ボックス 40">
              <a:extLst>
                <a:ext uri="{FF2B5EF4-FFF2-40B4-BE49-F238E27FC236}">
                  <a16:creationId xmlns:a16="http://schemas.microsoft.com/office/drawing/2014/main" id="{221540C0-6C77-3CE9-54BB-57D51F9E7D03}"/>
                </a:ext>
              </a:extLst>
            </p:cNvPr>
            <p:cNvSpPr txBox="1"/>
            <p:nvPr/>
          </p:nvSpPr>
          <p:spPr>
            <a:xfrm>
              <a:off x="190017" y="6672366"/>
              <a:ext cx="6403288" cy="3647152"/>
            </a:xfrm>
            <a:prstGeom prst="rect">
              <a:avLst/>
            </a:prstGeom>
            <a:noFill/>
          </p:spPr>
          <p:txBody>
            <a:bodyPr wrap="square" rtlCol="0">
              <a:spAutoFit/>
            </a:bodyPr>
            <a:lstStyle/>
            <a:p>
              <a:r>
                <a:rPr kumimoji="1" lang="ja-JP" altLang="en-US" sz="1000" b="1" dirty="0"/>
                <a:t>イベント名</a:t>
              </a:r>
              <a:r>
                <a:rPr kumimoji="1" lang="en-US" altLang="ja-JP" sz="1000" b="1" dirty="0"/>
                <a:t>『</a:t>
              </a:r>
              <a:r>
                <a:rPr kumimoji="1" lang="ja-JP" altLang="en-US" sz="1000" b="1" dirty="0"/>
                <a:t>なかのぬくもりの郷</a:t>
              </a:r>
              <a:r>
                <a:rPr kumimoji="1" lang="en-US" altLang="ja-JP" sz="1000" b="1" dirty="0"/>
                <a:t>in</a:t>
              </a:r>
              <a:r>
                <a:rPr kumimoji="1" lang="ja-JP" altLang="en-US" sz="1000" b="1" dirty="0"/>
                <a:t>クリスマスイベント</a:t>
              </a:r>
              <a:r>
                <a:rPr kumimoji="1" lang="en-US" altLang="ja-JP" sz="1000" b="1" dirty="0"/>
                <a:t>』</a:t>
              </a:r>
            </a:p>
            <a:p>
              <a:r>
                <a:rPr kumimoji="1" lang="ja-JP" altLang="en-US" sz="1000" b="1" dirty="0"/>
                <a:t>○参加人数　県立西高等学校生徒（顧問１名含）１３名　ボランティア：２名　施設等職員：１５名</a:t>
              </a:r>
              <a:endParaRPr kumimoji="1" lang="en-US" altLang="ja-JP" sz="1000" b="1" dirty="0"/>
            </a:p>
            <a:p>
              <a:r>
                <a:rPr kumimoji="1" lang="ja-JP" altLang="en-US" sz="1000" b="1" dirty="0"/>
                <a:t>　　　　　　利用者： </a:t>
              </a:r>
              <a:r>
                <a:rPr kumimoji="1" lang="en-US" altLang="ja-JP" sz="1000" b="1" dirty="0"/>
                <a:t>A</a:t>
              </a:r>
              <a:r>
                <a:rPr kumimoji="1" lang="ja-JP" altLang="en-US" sz="1000" b="1" dirty="0"/>
                <a:t>ユニット１０名　　</a:t>
              </a:r>
              <a:r>
                <a:rPr kumimoji="1" lang="en-US" altLang="ja-JP" sz="1000" b="1" dirty="0"/>
                <a:t>B</a:t>
              </a:r>
              <a:r>
                <a:rPr kumimoji="1" lang="ja-JP" altLang="en-US" sz="1000" b="1" dirty="0"/>
                <a:t>ユニット１０名　　</a:t>
              </a:r>
              <a:r>
                <a:rPr kumimoji="1" lang="en-US" altLang="ja-JP" sz="1000" b="1" dirty="0"/>
                <a:t>C</a:t>
              </a:r>
              <a:r>
                <a:rPr kumimoji="1" lang="ja-JP" altLang="en-US" sz="1000" b="1" dirty="0"/>
                <a:t>ユニット８名　　     　 　</a:t>
              </a:r>
              <a:r>
                <a:rPr kumimoji="1" lang="en-US" altLang="ja-JP" sz="1000" b="1" dirty="0"/>
                <a:t>※</a:t>
              </a:r>
              <a:r>
                <a:rPr kumimoji="1" lang="ja-JP" altLang="en-US" sz="1000" b="1" dirty="0"/>
                <a:t>総勢５８名</a:t>
              </a:r>
              <a:endParaRPr kumimoji="1" lang="en-US" altLang="ja-JP" sz="1000" b="1" dirty="0"/>
            </a:p>
            <a:p>
              <a:r>
                <a:rPr kumimoji="1" lang="ja-JP" altLang="en-US" sz="1000" b="1" dirty="0"/>
                <a:t>○実施形態　なかの地域交流スペースに於いて、ユニットごとにクリスマス会を開催。各ユニット利用者を</a:t>
              </a:r>
              <a:endParaRPr kumimoji="1" lang="en-US" altLang="ja-JP" sz="1000" b="1" dirty="0"/>
            </a:p>
            <a:p>
              <a:r>
                <a:rPr kumimoji="1" lang="ja-JP" altLang="en-US" sz="1000" b="1" dirty="0"/>
                <a:t>　　　　　　３０分ごとに入れ替え、毎回サンタ等に扮した生徒さん達が、職員によるサポートのもとで、</a:t>
              </a:r>
              <a:endParaRPr kumimoji="1" lang="en-US" altLang="ja-JP" sz="1000" b="1" dirty="0"/>
            </a:p>
            <a:p>
              <a:r>
                <a:rPr kumimoji="1" lang="ja-JP" altLang="en-US" sz="1000" b="1" dirty="0"/>
                <a:t>　　　　　　実際に利用者の送迎・飲食・声掛け・会話等、体験して頂き福祉を通じた世代間交流を実現。　</a:t>
              </a:r>
              <a:endParaRPr kumimoji="1" lang="en-US" altLang="ja-JP" sz="1000" b="1" dirty="0"/>
            </a:p>
            <a:p>
              <a:r>
                <a:rPr kumimoji="1" lang="ja-JP" altLang="en-US" sz="1000" b="1" dirty="0"/>
                <a:t>●開催後の生徒さんアンケートより得られた効果　　　</a:t>
              </a:r>
              <a:r>
                <a:rPr kumimoji="1" lang="en-US" altLang="ja-JP" sz="1000" b="1" dirty="0"/>
                <a:t>※</a:t>
              </a:r>
              <a:r>
                <a:rPr kumimoji="1" lang="ja-JP" altLang="en-US" sz="1000" b="1" dirty="0"/>
                <a:t>詳細は別紙「アンケート集計」を参照</a:t>
              </a:r>
              <a:endParaRPr kumimoji="1" lang="en-US" altLang="ja-JP" sz="1000" b="1" dirty="0"/>
            </a:p>
            <a:p>
              <a:r>
                <a:rPr kumimoji="1" lang="ja-JP" altLang="en-US" sz="1000" b="1" dirty="0"/>
                <a:t>・全員が、普段あまり関わる事のない高齢者の方々と実際に触れ合うことが出来てとても良かったと回答。</a:t>
              </a:r>
              <a:endParaRPr kumimoji="1" lang="en-US" altLang="ja-JP" sz="1000" b="1" dirty="0"/>
            </a:p>
            <a:p>
              <a:r>
                <a:rPr kumimoji="1" lang="ja-JP" altLang="en-US" sz="1000" b="1" dirty="0"/>
                <a:t>・イベントを通じて「福祉・介護」の仕事に興味が持てたと回答された生徒さんは、ほぼ全員であった。</a:t>
              </a:r>
              <a:endParaRPr kumimoji="1" lang="en-US" altLang="ja-JP" sz="1000" b="1" dirty="0"/>
            </a:p>
            <a:p>
              <a:r>
                <a:rPr kumimoji="1" lang="ja-JP" altLang="en-US" sz="1000" b="1" dirty="0"/>
                <a:t>・当日、対応した職員に対しても「とてもいきいきして見えた」との感想。</a:t>
              </a:r>
              <a:endParaRPr kumimoji="1" lang="en-US" altLang="ja-JP" sz="1000" b="1" dirty="0"/>
            </a:p>
            <a:p>
              <a:r>
                <a:rPr kumimoji="1" lang="ja-JP" altLang="en-US" sz="1000" b="1" dirty="0"/>
                <a:t>・今後のイベント等参加についても、全員が「機会があれば参加したい」と回答。</a:t>
              </a:r>
              <a:endParaRPr kumimoji="1" lang="en-US" altLang="ja-JP" sz="1000" b="1" dirty="0"/>
            </a:p>
            <a:p>
              <a:r>
                <a:rPr kumimoji="1" lang="ja-JP" altLang="en-US" sz="1000" b="1" dirty="0"/>
                <a:t>・実際に車椅子を操作したことや高齢者の笑顔や喜びの姿、感謝することされることの嬉しさ、介護の大変</a:t>
              </a:r>
              <a:endParaRPr kumimoji="1" lang="en-US" altLang="ja-JP" sz="1000" b="1" dirty="0"/>
            </a:p>
            <a:p>
              <a:r>
                <a:rPr kumimoji="1" lang="ja-JP" altLang="en-US" sz="1000" b="1" dirty="0"/>
                <a:t>　さ、現場を知ることでの発見など、様々な感想・感動のコメントが寄せられた。</a:t>
              </a:r>
              <a:endParaRPr kumimoji="1" lang="en-US" altLang="ja-JP" sz="1000" b="1" dirty="0"/>
            </a:p>
            <a:p>
              <a:r>
                <a:rPr kumimoji="1" lang="ja-JP" altLang="en-US" sz="1000" b="1" dirty="0"/>
                <a:t>●利用者の反応について</a:t>
              </a:r>
              <a:endParaRPr kumimoji="1" lang="en-US" altLang="ja-JP" sz="1000" b="1" dirty="0"/>
            </a:p>
            <a:p>
              <a:r>
                <a:rPr kumimoji="1" lang="ja-JP" altLang="en-US" sz="1000" b="1" dirty="0"/>
                <a:t>・日ごろ笑顔を見せない利用者の満面の笑みや、飲食するのを忘れるほど生徒さんとの会話を楽しんだり、</a:t>
              </a:r>
              <a:endParaRPr kumimoji="1" lang="en-US" altLang="ja-JP" sz="1000" b="1" dirty="0"/>
            </a:p>
            <a:p>
              <a:r>
                <a:rPr kumimoji="1" lang="ja-JP" altLang="en-US" sz="1000" b="1" dirty="0"/>
                <a:t>　嬉しさで泣かれる方など其々に興奮され感激されていた。「こんな時間がもっとあれば」の言葉も頂いた。</a:t>
              </a:r>
              <a:endParaRPr kumimoji="1" lang="en-US" altLang="ja-JP" sz="1000" b="1" dirty="0"/>
            </a:p>
            <a:p>
              <a:endParaRPr kumimoji="1" lang="en-US" altLang="ja-JP" sz="1000" b="1" dirty="0"/>
            </a:p>
            <a:p>
              <a:r>
                <a:rPr kumimoji="1" lang="ja-JP" altLang="en-US" sz="1000" b="1" dirty="0"/>
                <a:t>以上により、目標の「地域交流事業の創出、多世代間交流」の実現および今後の継続性の見込みを含め達成</a:t>
              </a:r>
              <a:r>
                <a:rPr kumimoji="1" lang="ja-JP" altLang="en-US" sz="1000" b="1"/>
                <a:t>できたと考える。</a:t>
              </a:r>
              <a:r>
                <a:rPr kumimoji="1" lang="ja-JP" altLang="en-US" sz="1000" b="1" dirty="0"/>
                <a:t>今回のイベントは、我々が当初期待していた以上の効果をもたらしたとも感じている。</a:t>
              </a:r>
              <a:endParaRPr kumimoji="1" lang="en-US" altLang="ja-JP" sz="1000" b="1" dirty="0"/>
            </a:p>
            <a:p>
              <a:endParaRPr kumimoji="1" lang="en-US" altLang="ja-JP" sz="1000" b="1" dirty="0"/>
            </a:p>
            <a:p>
              <a:endParaRPr kumimoji="1" lang="en-US" altLang="ja-JP" sz="1000" b="1" dirty="0"/>
            </a:p>
            <a:p>
              <a:r>
                <a:rPr kumimoji="1" lang="ja-JP" altLang="en-US" sz="1000" b="1" dirty="0"/>
                <a:t>　</a:t>
              </a:r>
              <a:endParaRPr kumimoji="1" lang="en-US" altLang="ja-JP" sz="1000" b="1" dirty="0"/>
            </a:p>
            <a:p>
              <a:r>
                <a:rPr kumimoji="1" lang="ja-JP" altLang="en-US" sz="1100" b="1" dirty="0"/>
                <a:t>　　　　　　　　　　　</a:t>
              </a:r>
            </a:p>
          </p:txBody>
        </p:sp>
      </p:grpSp>
      <p:grpSp>
        <p:nvGrpSpPr>
          <p:cNvPr id="7" name="グループ化 6">
            <a:extLst>
              <a:ext uri="{FF2B5EF4-FFF2-40B4-BE49-F238E27FC236}">
                <a16:creationId xmlns:a16="http://schemas.microsoft.com/office/drawing/2014/main" id="{665C2E8A-F917-368C-2231-03876909E301}"/>
              </a:ext>
            </a:extLst>
          </p:cNvPr>
          <p:cNvGrpSpPr/>
          <p:nvPr/>
        </p:nvGrpSpPr>
        <p:grpSpPr>
          <a:xfrm>
            <a:off x="3475189" y="3801478"/>
            <a:ext cx="3316356" cy="3607432"/>
            <a:chOff x="81025" y="6137845"/>
            <a:chExt cx="3316356" cy="3505948"/>
          </a:xfrm>
        </p:grpSpPr>
        <p:sp>
          <p:nvSpPr>
            <p:cNvPr id="8" name="正方形/長方形 7">
              <a:extLst>
                <a:ext uri="{FF2B5EF4-FFF2-40B4-BE49-F238E27FC236}">
                  <a16:creationId xmlns:a16="http://schemas.microsoft.com/office/drawing/2014/main" id="{DBCE6165-1F04-3D7B-9F63-02373724D394}"/>
                </a:ext>
              </a:extLst>
            </p:cNvPr>
            <p:cNvSpPr/>
            <p:nvPr/>
          </p:nvSpPr>
          <p:spPr>
            <a:xfrm>
              <a:off x="89332" y="6661065"/>
              <a:ext cx="3299742" cy="2982728"/>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6DF11C5-D747-A5AE-6DF8-AA5606E077AD}"/>
                </a:ext>
              </a:extLst>
            </p:cNvPr>
            <p:cNvSpPr txBox="1"/>
            <p:nvPr/>
          </p:nvSpPr>
          <p:spPr>
            <a:xfrm>
              <a:off x="81025" y="6137845"/>
              <a:ext cx="3316356" cy="523220"/>
            </a:xfrm>
            <a:prstGeom prst="rect">
              <a:avLst/>
            </a:prstGeom>
            <a:noFill/>
          </p:spPr>
          <p:txBody>
            <a:bodyPr wrap="square" rtlCol="0">
              <a:spAutoFit/>
            </a:bodyPr>
            <a:lstStyle/>
            <a:p>
              <a:r>
                <a:rPr kumimoji="1" lang="ja-JP" altLang="en-US" sz="1400" b="1" dirty="0"/>
                <a:t>取組の中でメンバーの成長、チーム力の向上を実感しましたか？</a:t>
              </a:r>
            </a:p>
          </p:txBody>
        </p:sp>
        <p:pic>
          <p:nvPicPr>
            <p:cNvPr id="10" name="グラフィックス 9" descr="女性のプロフィール">
              <a:extLst>
                <a:ext uri="{FF2B5EF4-FFF2-40B4-BE49-F238E27FC236}">
                  <a16:creationId xmlns:a16="http://schemas.microsoft.com/office/drawing/2014/main" id="{19D93ED1-A78C-6E8D-D8A1-03F4290CB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017" y="6723535"/>
              <a:ext cx="523220" cy="523220"/>
            </a:xfrm>
            <a:prstGeom prst="rect">
              <a:avLst/>
            </a:prstGeom>
          </p:spPr>
        </p:pic>
        <p:sp>
          <p:nvSpPr>
            <p:cNvPr id="11" name="テキスト ボックス 10">
              <a:extLst>
                <a:ext uri="{FF2B5EF4-FFF2-40B4-BE49-F238E27FC236}">
                  <a16:creationId xmlns:a16="http://schemas.microsoft.com/office/drawing/2014/main" id="{BE6BEE0F-AECE-A0C7-7030-57C25FA63320}"/>
                </a:ext>
              </a:extLst>
            </p:cNvPr>
            <p:cNvSpPr txBox="1"/>
            <p:nvPr/>
          </p:nvSpPr>
          <p:spPr>
            <a:xfrm>
              <a:off x="698183" y="6799510"/>
              <a:ext cx="2601309" cy="426264"/>
            </a:xfrm>
            <a:prstGeom prst="rect">
              <a:avLst/>
            </a:prstGeom>
            <a:noFill/>
          </p:spPr>
          <p:txBody>
            <a:bodyPr wrap="square" rtlCol="0">
              <a:spAutoFit/>
            </a:bodyPr>
            <a:lstStyle/>
            <a:p>
              <a:r>
                <a:rPr kumimoji="1" lang="ja-JP" altLang="en-US" sz="1100" b="1" dirty="0"/>
                <a:t>稲野鴻池包括　郡　優子（リーダー）</a:t>
              </a:r>
              <a:endParaRPr kumimoji="1" lang="en-US" altLang="ja-JP" sz="1100" b="1" dirty="0"/>
            </a:p>
            <a:p>
              <a:r>
                <a:rPr kumimoji="1" lang="ja-JP" altLang="en-US" sz="1100" b="1" dirty="0"/>
                <a:t>伊丹摂陽包括　浜野恵子</a:t>
              </a:r>
            </a:p>
          </p:txBody>
        </p:sp>
        <p:sp>
          <p:nvSpPr>
            <p:cNvPr id="13" name="テキスト ボックス 12">
              <a:extLst>
                <a:ext uri="{FF2B5EF4-FFF2-40B4-BE49-F238E27FC236}">
                  <a16:creationId xmlns:a16="http://schemas.microsoft.com/office/drawing/2014/main" id="{4B6E4134-D7A1-1E91-7FD5-2D805A6D90B9}"/>
                </a:ext>
              </a:extLst>
            </p:cNvPr>
            <p:cNvSpPr txBox="1"/>
            <p:nvPr/>
          </p:nvSpPr>
          <p:spPr>
            <a:xfrm>
              <a:off x="216426" y="7322842"/>
              <a:ext cx="3098217" cy="2283557"/>
            </a:xfrm>
            <a:prstGeom prst="rect">
              <a:avLst/>
            </a:prstGeom>
            <a:noFill/>
          </p:spPr>
          <p:txBody>
            <a:bodyPr wrap="square" rtlCol="0">
              <a:spAutoFit/>
            </a:bodyPr>
            <a:lstStyle/>
            <a:p>
              <a:r>
                <a:rPr kumimoji="1" lang="ja-JP" altLang="en-US" sz="1200" b="1" dirty="0"/>
                <a:t>当初のチーム打ち合わせでは、各事業所の事情等に配慮し過ぎて意見を出しにくい雰囲気もあった。だが打合せを重ねるごとに見つかる事業課題に対し、事業所の垣根を越え各メンバーが積極的にアプローチすることで目標がより焦点化されていった。具体案をシュミレーションし修正を繰り返す中で、次第にチームビルディングが形成されていくのを強く実感した。一人ひとりが考え、動き、互いをサポートしあう姿勢、これが目標達成まで持っていけたチーム力であると感じている。</a:t>
              </a:r>
            </a:p>
          </p:txBody>
        </p:sp>
      </p:grpSp>
      <p:sp>
        <p:nvSpPr>
          <p:cNvPr id="14" name="正方形/長方形 13">
            <a:extLst>
              <a:ext uri="{FF2B5EF4-FFF2-40B4-BE49-F238E27FC236}">
                <a16:creationId xmlns:a16="http://schemas.microsoft.com/office/drawing/2014/main" id="{3F7B1AB2-F034-ECC3-BD8D-57C55A458ED7}"/>
              </a:ext>
            </a:extLst>
          </p:cNvPr>
          <p:cNvSpPr/>
          <p:nvPr/>
        </p:nvSpPr>
        <p:spPr>
          <a:xfrm>
            <a:off x="141990" y="7931795"/>
            <a:ext cx="6697390" cy="1950513"/>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グラフィックス 15" descr="女性のプロフィール">
            <a:extLst>
              <a:ext uri="{FF2B5EF4-FFF2-40B4-BE49-F238E27FC236}">
                <a16:creationId xmlns:a16="http://schemas.microsoft.com/office/drawing/2014/main" id="{BC6B8026-B2A4-9EC9-E6CA-73AB22429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00" y="7791779"/>
            <a:ext cx="523220" cy="523220"/>
          </a:xfrm>
          <a:prstGeom prst="rect">
            <a:avLst/>
          </a:prstGeom>
        </p:spPr>
      </p:pic>
      <p:sp>
        <p:nvSpPr>
          <p:cNvPr id="27" name="テキスト ボックス 26">
            <a:extLst>
              <a:ext uri="{FF2B5EF4-FFF2-40B4-BE49-F238E27FC236}">
                <a16:creationId xmlns:a16="http://schemas.microsoft.com/office/drawing/2014/main" id="{0B8B9028-2BF5-B66D-D8B2-201AB792A12D}"/>
              </a:ext>
            </a:extLst>
          </p:cNvPr>
          <p:cNvSpPr txBox="1"/>
          <p:nvPr/>
        </p:nvSpPr>
        <p:spPr>
          <a:xfrm>
            <a:off x="112849" y="8269622"/>
            <a:ext cx="6697390" cy="1492716"/>
          </a:xfrm>
          <a:prstGeom prst="rect">
            <a:avLst/>
          </a:prstGeom>
          <a:noFill/>
        </p:spPr>
        <p:txBody>
          <a:bodyPr wrap="square" rtlCol="0">
            <a:spAutoFit/>
          </a:bodyPr>
          <a:lstStyle/>
          <a:p>
            <a:r>
              <a:rPr kumimoji="1" lang="ja-JP" altLang="en-US" sz="1300" b="1" dirty="0"/>
              <a:t>年間をとおし、多職種が集まり一つのイベントを実施する過程で、高齢・障がい事業の課題を共有、相互理解を深め各々の立場で役割を果たし事業を遂行することができた。西高生は当日イベントに参加し楽しかったというだけではなく、事前の打ち合わせから参加、高齢者と直接ふれあい、最後の意見交換会まで事業および施設と関わる場面を多く設け、広く福祉をＰＲできたことと、生徒達が我々の想像を超える反応を示してくれたことは成果である。これらのことを機会に将来、福祉業界での活躍の場が広がればと思っている。</a:t>
            </a:r>
          </a:p>
        </p:txBody>
      </p:sp>
      <p:pic>
        <p:nvPicPr>
          <p:cNvPr id="28" name="グラフィックス 27" descr="棒グラフ (上昇)">
            <a:extLst>
              <a:ext uri="{FF2B5EF4-FFF2-40B4-BE49-F238E27FC236}">
                <a16:creationId xmlns:a16="http://schemas.microsoft.com/office/drawing/2014/main" id="{4BFDDE9E-7E0E-CFF8-C5A1-4B12319905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017" y="86660"/>
            <a:ext cx="523220" cy="523220"/>
          </a:xfrm>
          <a:prstGeom prst="rect">
            <a:avLst/>
          </a:prstGeom>
        </p:spPr>
      </p:pic>
      <p:sp>
        <p:nvSpPr>
          <p:cNvPr id="2" name="テキスト ボックス 1">
            <a:extLst>
              <a:ext uri="{FF2B5EF4-FFF2-40B4-BE49-F238E27FC236}">
                <a16:creationId xmlns:a16="http://schemas.microsoft.com/office/drawing/2014/main" id="{D5E74BB7-31AD-1B2D-E938-B336D1E5411C}"/>
              </a:ext>
            </a:extLst>
          </p:cNvPr>
          <p:cNvSpPr txBox="1"/>
          <p:nvPr/>
        </p:nvSpPr>
        <p:spPr>
          <a:xfrm>
            <a:off x="112849" y="7529379"/>
            <a:ext cx="3316356" cy="307777"/>
          </a:xfrm>
          <a:prstGeom prst="rect">
            <a:avLst/>
          </a:prstGeom>
          <a:noFill/>
        </p:spPr>
        <p:txBody>
          <a:bodyPr wrap="square" rtlCol="0">
            <a:spAutoFit/>
          </a:bodyPr>
          <a:lstStyle/>
          <a:p>
            <a:r>
              <a:rPr kumimoji="1" lang="ja-JP" altLang="en-US" sz="1400" b="1" dirty="0"/>
              <a:t>約１年間の活動を振り返っての総評</a:t>
            </a:r>
          </a:p>
        </p:txBody>
      </p:sp>
      <p:sp>
        <p:nvSpPr>
          <p:cNvPr id="4" name="テキスト ボックス 3">
            <a:extLst>
              <a:ext uri="{FF2B5EF4-FFF2-40B4-BE49-F238E27FC236}">
                <a16:creationId xmlns:a16="http://schemas.microsoft.com/office/drawing/2014/main" id="{9BE4F6AE-2948-665E-986F-43C2CE78D0D3}"/>
              </a:ext>
            </a:extLst>
          </p:cNvPr>
          <p:cNvSpPr txBox="1"/>
          <p:nvPr/>
        </p:nvSpPr>
        <p:spPr>
          <a:xfrm>
            <a:off x="292810" y="8008012"/>
            <a:ext cx="2942759" cy="261610"/>
          </a:xfrm>
          <a:prstGeom prst="rect">
            <a:avLst/>
          </a:prstGeom>
          <a:noFill/>
        </p:spPr>
        <p:txBody>
          <a:bodyPr wrap="square" rtlCol="0">
            <a:spAutoFit/>
          </a:bodyPr>
          <a:lstStyle/>
          <a:p>
            <a:r>
              <a:rPr kumimoji="1" lang="ja-JP" altLang="en-US" sz="1100" b="1" dirty="0"/>
              <a:t>　　中野ぬくもりの郷　　森　理恵</a:t>
            </a:r>
          </a:p>
        </p:txBody>
      </p:sp>
      <p:sp>
        <p:nvSpPr>
          <p:cNvPr id="5" name="テキスト ボックス 4">
            <a:extLst>
              <a:ext uri="{FF2B5EF4-FFF2-40B4-BE49-F238E27FC236}">
                <a16:creationId xmlns:a16="http://schemas.microsoft.com/office/drawing/2014/main" id="{47BB7BCC-6A5A-2F64-F64D-2ED3FCF48651}"/>
              </a:ext>
            </a:extLst>
          </p:cNvPr>
          <p:cNvSpPr txBox="1"/>
          <p:nvPr/>
        </p:nvSpPr>
        <p:spPr>
          <a:xfrm>
            <a:off x="181885" y="3801477"/>
            <a:ext cx="3316356" cy="523220"/>
          </a:xfrm>
          <a:prstGeom prst="rect">
            <a:avLst/>
          </a:prstGeom>
          <a:noFill/>
        </p:spPr>
        <p:txBody>
          <a:bodyPr wrap="square" rtlCol="0">
            <a:spAutoFit/>
          </a:bodyPr>
          <a:lstStyle/>
          <a:p>
            <a:r>
              <a:rPr kumimoji="1" lang="ja-JP" altLang="en-US" sz="1400" b="1" dirty="0"/>
              <a:t>取組を継続するために今後どのように進めていきますか？</a:t>
            </a:r>
          </a:p>
        </p:txBody>
      </p:sp>
      <p:sp>
        <p:nvSpPr>
          <p:cNvPr id="6" name="正方形/長方形 5">
            <a:extLst>
              <a:ext uri="{FF2B5EF4-FFF2-40B4-BE49-F238E27FC236}">
                <a16:creationId xmlns:a16="http://schemas.microsoft.com/office/drawing/2014/main" id="{169C3BE5-0F1C-848A-C301-EF1266F441F7}"/>
              </a:ext>
            </a:extLst>
          </p:cNvPr>
          <p:cNvSpPr/>
          <p:nvPr/>
        </p:nvSpPr>
        <p:spPr>
          <a:xfrm>
            <a:off x="49299" y="4343459"/>
            <a:ext cx="3325206" cy="3065450"/>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グラフィックス 17" descr="女性のプロフィール">
            <a:extLst>
              <a:ext uri="{FF2B5EF4-FFF2-40B4-BE49-F238E27FC236}">
                <a16:creationId xmlns:a16="http://schemas.microsoft.com/office/drawing/2014/main" id="{5614F4D0-980C-5A25-E747-607F9EE277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017" y="4387167"/>
            <a:ext cx="560754" cy="532359"/>
          </a:xfrm>
          <a:prstGeom prst="rect">
            <a:avLst/>
          </a:prstGeom>
        </p:spPr>
      </p:pic>
      <p:sp>
        <p:nvSpPr>
          <p:cNvPr id="19" name="テキスト ボックス 18">
            <a:extLst>
              <a:ext uri="{FF2B5EF4-FFF2-40B4-BE49-F238E27FC236}">
                <a16:creationId xmlns:a16="http://schemas.microsoft.com/office/drawing/2014/main" id="{455E2626-6836-16BD-DB71-7C608F8763EC}"/>
              </a:ext>
            </a:extLst>
          </p:cNvPr>
          <p:cNvSpPr txBox="1"/>
          <p:nvPr/>
        </p:nvSpPr>
        <p:spPr>
          <a:xfrm>
            <a:off x="190017" y="4986474"/>
            <a:ext cx="3045552" cy="2246769"/>
          </a:xfrm>
          <a:prstGeom prst="rect">
            <a:avLst/>
          </a:prstGeom>
          <a:noFill/>
        </p:spPr>
        <p:txBody>
          <a:bodyPr wrap="square" rtlCol="0">
            <a:spAutoFit/>
          </a:bodyPr>
          <a:lstStyle/>
          <a:p>
            <a:r>
              <a:rPr kumimoji="1" lang="ja-JP" altLang="en-US" sz="1400" b="1" dirty="0"/>
              <a:t>旧老人ホーム（桃寿園フェスティバルなど）の頃から交流のあった伊丹</a:t>
            </a:r>
            <a:endParaRPr kumimoji="1" lang="en-US" altLang="ja-JP" sz="1400" b="1" dirty="0"/>
          </a:p>
          <a:p>
            <a:r>
              <a:rPr kumimoji="1" lang="ja-JP" altLang="en-US" sz="1400" b="1" dirty="0"/>
              <a:t>西高校ですが、今回のイベントをと</a:t>
            </a:r>
            <a:endParaRPr kumimoji="1" lang="en-US" altLang="ja-JP" sz="1400" b="1" dirty="0"/>
          </a:p>
          <a:p>
            <a:r>
              <a:rPr kumimoji="1" lang="ja-JP" altLang="en-US" sz="1400" b="1" dirty="0"/>
              <a:t>おし、これまでとは違う形でつながりが強化されたと感じている。</a:t>
            </a:r>
            <a:endParaRPr kumimoji="1" lang="en-US" altLang="ja-JP" sz="1400" b="1" dirty="0"/>
          </a:p>
          <a:p>
            <a:r>
              <a:rPr kumimoji="1" lang="ja-JP" altLang="en-US" sz="1400" b="1" dirty="0"/>
              <a:t>今回のことを機会に、伊丹西高校と</a:t>
            </a:r>
            <a:endParaRPr kumimoji="1" lang="en-US" altLang="ja-JP" sz="1400" b="1" dirty="0"/>
          </a:p>
          <a:p>
            <a:r>
              <a:rPr kumimoji="1" lang="ja-JP" altLang="en-US" sz="1400" b="1" dirty="0"/>
              <a:t>は今後も継続的に交流を図りながら、</a:t>
            </a:r>
            <a:endParaRPr kumimoji="1" lang="en-US" altLang="ja-JP" sz="1400" b="1" dirty="0"/>
          </a:p>
          <a:p>
            <a:r>
              <a:rPr kumimoji="1" lang="ja-JP" altLang="en-US" sz="1400" b="1" dirty="0"/>
              <a:t>地域の中にある学校や事業所とのつ</a:t>
            </a:r>
            <a:endParaRPr kumimoji="1" lang="en-US" altLang="ja-JP" sz="1400" b="1" dirty="0"/>
          </a:p>
          <a:p>
            <a:r>
              <a:rPr kumimoji="1" lang="ja-JP" altLang="en-US" sz="1400" b="1" dirty="0"/>
              <a:t>ながり方を模索し、様々な形で地域</a:t>
            </a:r>
            <a:endParaRPr kumimoji="1" lang="en-US" altLang="ja-JP" sz="1400" b="1" dirty="0"/>
          </a:p>
          <a:p>
            <a:r>
              <a:rPr kumimoji="1" lang="ja-JP" altLang="en-US" sz="1400" b="1" dirty="0"/>
              <a:t>との交流・貢献に努めていきたい。</a:t>
            </a:r>
            <a:endParaRPr kumimoji="1" lang="en-US" altLang="ja-JP" sz="1400" b="1" dirty="0"/>
          </a:p>
        </p:txBody>
      </p:sp>
      <p:sp>
        <p:nvSpPr>
          <p:cNvPr id="22" name="テキスト ボックス 21">
            <a:extLst>
              <a:ext uri="{FF2B5EF4-FFF2-40B4-BE49-F238E27FC236}">
                <a16:creationId xmlns:a16="http://schemas.microsoft.com/office/drawing/2014/main" id="{34594CFD-8FF0-3D5C-1DE2-65B7C50A48AB}"/>
              </a:ext>
            </a:extLst>
          </p:cNvPr>
          <p:cNvSpPr txBox="1"/>
          <p:nvPr/>
        </p:nvSpPr>
        <p:spPr>
          <a:xfrm>
            <a:off x="678365" y="4517409"/>
            <a:ext cx="2557204" cy="261610"/>
          </a:xfrm>
          <a:prstGeom prst="rect">
            <a:avLst/>
          </a:prstGeom>
          <a:noFill/>
        </p:spPr>
        <p:txBody>
          <a:bodyPr wrap="square" rtlCol="0">
            <a:spAutoFit/>
          </a:bodyPr>
          <a:lstStyle/>
          <a:p>
            <a:r>
              <a:rPr kumimoji="1" lang="ja-JP" altLang="en-US" sz="1100" b="1" dirty="0"/>
              <a:t>　中野ぬくもりの郷　　森　理恵</a:t>
            </a:r>
          </a:p>
        </p:txBody>
      </p:sp>
    </p:spTree>
    <p:extLst>
      <p:ext uri="{BB962C8B-B14F-4D97-AF65-F5344CB8AC3E}">
        <p14:creationId xmlns:p14="http://schemas.microsoft.com/office/powerpoint/2010/main" val="31036515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1617</TotalTime>
  <Words>1211</Words>
  <Application>Microsoft Office PowerPoint</Application>
  <PresentationFormat>A4 210 x 297 mm</PresentationFormat>
  <Paragraphs>62</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藤本</cp:lastModifiedBy>
  <cp:revision>49</cp:revision>
  <cp:lastPrinted>2025-02-10T01:41:02Z</cp:lastPrinted>
  <dcterms:created xsi:type="dcterms:W3CDTF">2025-01-19T02:10:35Z</dcterms:created>
  <dcterms:modified xsi:type="dcterms:W3CDTF">2025-02-19T10:05:56Z</dcterms:modified>
</cp:coreProperties>
</file>