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
  </p:notesMasterIdLst>
  <p:sldIdLst>
    <p:sldId id="258" r:id="rId2"/>
    <p:sldId id="257" r:id="rId3"/>
  </p:sldIdLst>
  <p:sldSz cx="6858000" cy="9906000" type="A4"/>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CCFFFF"/>
    <a:srgbClr val="FFFFFF"/>
    <a:srgbClr val="D60093"/>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824" autoAdjust="0"/>
    <p:restoredTop sz="94660"/>
  </p:normalViewPr>
  <p:slideViewPr>
    <p:cSldViewPr snapToGrid="0">
      <p:cViewPr>
        <p:scale>
          <a:sx n="66" d="100"/>
          <a:sy n="66" d="100"/>
        </p:scale>
        <p:origin x="194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9012"/>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4" y="0"/>
            <a:ext cx="2971800" cy="499012"/>
          </a:xfrm>
          <a:prstGeom prst="rect">
            <a:avLst/>
          </a:prstGeom>
        </p:spPr>
        <p:txBody>
          <a:bodyPr vert="horz" lIns="91433" tIns="45716" rIns="91433" bIns="45716" rtlCol="0"/>
          <a:lstStyle>
            <a:lvl1pPr algn="r">
              <a:defRPr sz="1200"/>
            </a:lvl1pPr>
          </a:lstStyle>
          <a:p>
            <a:fld id="{2258EDA6-4E1A-4128-8045-413710CC9E36}" type="datetimeFigureOut">
              <a:rPr kumimoji="1" lang="ja-JP" altLang="en-US" smtClean="0"/>
              <a:t>2025/2/19</a:t>
            </a:fld>
            <a:endParaRPr kumimoji="1" lang="ja-JP" altLang="en-US"/>
          </a:p>
        </p:txBody>
      </p:sp>
      <p:sp>
        <p:nvSpPr>
          <p:cNvPr id="4" name="スライド イメージ プレースホルダー 3"/>
          <p:cNvSpPr>
            <a:spLocks noGrp="1" noRot="1" noChangeAspect="1"/>
          </p:cNvSpPr>
          <p:nvPr>
            <p:ph type="sldImg" idx="2"/>
          </p:nvPr>
        </p:nvSpPr>
        <p:spPr>
          <a:xfrm>
            <a:off x="2266950" y="1243013"/>
            <a:ext cx="2324100" cy="3357562"/>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5800" y="4786363"/>
            <a:ext cx="5486400" cy="3916115"/>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6679"/>
            <a:ext cx="2971800" cy="499011"/>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4" y="9446679"/>
            <a:ext cx="2971800" cy="499011"/>
          </a:xfrm>
          <a:prstGeom prst="rect">
            <a:avLst/>
          </a:prstGeom>
        </p:spPr>
        <p:txBody>
          <a:bodyPr vert="horz" lIns="91433" tIns="45716" rIns="91433" bIns="45716" rtlCol="0" anchor="b"/>
          <a:lstStyle>
            <a:lvl1pPr algn="r">
              <a:defRPr sz="1200"/>
            </a:lvl1pPr>
          </a:lstStyle>
          <a:p>
            <a:fld id="{3A769AB2-28EA-4C9E-8736-17C8E5C2387C}" type="slidenum">
              <a:rPr kumimoji="1" lang="ja-JP" altLang="en-US" smtClean="0"/>
              <a:t>‹#›</a:t>
            </a:fld>
            <a:endParaRPr kumimoji="1" lang="ja-JP" altLang="en-US"/>
          </a:p>
        </p:txBody>
      </p:sp>
    </p:spTree>
    <p:extLst>
      <p:ext uri="{BB962C8B-B14F-4D97-AF65-F5344CB8AC3E}">
        <p14:creationId xmlns:p14="http://schemas.microsoft.com/office/powerpoint/2010/main" val="326505317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51CD01-7FFB-A000-5DC2-E06CFE3E62D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924F22DB-79B0-B550-AE2B-6F84A1118B49}"/>
              </a:ext>
            </a:extLst>
          </p:cNvPr>
          <p:cNvSpPr>
            <a:spLocks noGrp="1" noRot="1" noChangeAspect="1"/>
          </p:cNvSpPr>
          <p:nvPr>
            <p:ph type="sldImg"/>
          </p:nvPr>
        </p:nvSpPr>
        <p:spPr>
          <a:xfrm>
            <a:off x="2266950" y="1243013"/>
            <a:ext cx="2324100" cy="3357562"/>
          </a:xfrm>
        </p:spPr>
      </p:sp>
      <p:sp>
        <p:nvSpPr>
          <p:cNvPr id="3" name="ノート プレースホルダー 2">
            <a:extLst>
              <a:ext uri="{FF2B5EF4-FFF2-40B4-BE49-F238E27FC236}">
                <a16:creationId xmlns:a16="http://schemas.microsoft.com/office/drawing/2014/main" id="{E8B8ABC1-CFEC-A8D0-F742-156211AFB0AE}"/>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1B312EF-04B1-4B07-F286-F0E82976F96D}"/>
              </a:ext>
            </a:extLst>
          </p:cNvPr>
          <p:cNvSpPr>
            <a:spLocks noGrp="1"/>
          </p:cNvSpPr>
          <p:nvPr>
            <p:ph type="sldNum" sz="quarter" idx="5"/>
          </p:nvPr>
        </p:nvSpPr>
        <p:spPr/>
        <p:txBody>
          <a:bodyPr/>
          <a:lstStyle/>
          <a:p>
            <a:fld id="{3A769AB2-28EA-4C9E-8736-17C8E5C2387C}" type="slidenum">
              <a:rPr kumimoji="1" lang="ja-JP" altLang="en-US" smtClean="0"/>
              <a:t>1</a:t>
            </a:fld>
            <a:endParaRPr kumimoji="1" lang="ja-JP" altLang="en-US"/>
          </a:p>
        </p:txBody>
      </p:sp>
    </p:spTree>
    <p:extLst>
      <p:ext uri="{BB962C8B-B14F-4D97-AF65-F5344CB8AC3E}">
        <p14:creationId xmlns:p14="http://schemas.microsoft.com/office/powerpoint/2010/main" val="3746834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66950" y="1243013"/>
            <a:ext cx="2324100" cy="3357562"/>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3A769AB2-28EA-4C9E-8736-17C8E5C2387C}" type="slidenum">
              <a:rPr kumimoji="1" lang="ja-JP" altLang="en-US" smtClean="0"/>
              <a:t>2</a:t>
            </a:fld>
            <a:endParaRPr kumimoji="1" lang="ja-JP" altLang="en-US"/>
          </a:p>
        </p:txBody>
      </p:sp>
    </p:spTree>
    <p:extLst>
      <p:ext uri="{BB962C8B-B14F-4D97-AF65-F5344CB8AC3E}">
        <p14:creationId xmlns:p14="http://schemas.microsoft.com/office/powerpoint/2010/main" val="3752698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68FD039-5CB2-47C3-87C7-9B198F9B9A89}" type="datetimeFigureOut">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358436A-EBC3-468D-84A7-FD02437C6077}" type="slidenum">
              <a:rPr kumimoji="1" lang="ja-JP" altLang="en-US" smtClean="0"/>
              <a:t>‹#›</a:t>
            </a:fld>
            <a:endParaRPr kumimoji="1" lang="ja-JP" altLang="en-US"/>
          </a:p>
        </p:txBody>
      </p:sp>
    </p:spTree>
    <p:extLst>
      <p:ext uri="{BB962C8B-B14F-4D97-AF65-F5344CB8AC3E}">
        <p14:creationId xmlns:p14="http://schemas.microsoft.com/office/powerpoint/2010/main" val="1304931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8FD039-5CB2-47C3-87C7-9B198F9B9A89}" type="datetimeFigureOut">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358436A-EBC3-468D-84A7-FD02437C6077}" type="slidenum">
              <a:rPr kumimoji="1" lang="ja-JP" altLang="en-US" smtClean="0"/>
              <a:t>‹#›</a:t>
            </a:fld>
            <a:endParaRPr kumimoji="1" lang="ja-JP" altLang="en-US"/>
          </a:p>
        </p:txBody>
      </p:sp>
    </p:spTree>
    <p:extLst>
      <p:ext uri="{BB962C8B-B14F-4D97-AF65-F5344CB8AC3E}">
        <p14:creationId xmlns:p14="http://schemas.microsoft.com/office/powerpoint/2010/main" val="2751047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8FD039-5CB2-47C3-87C7-9B198F9B9A89}" type="datetimeFigureOut">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358436A-EBC3-468D-84A7-FD02437C6077}" type="slidenum">
              <a:rPr kumimoji="1" lang="ja-JP" altLang="en-US" smtClean="0"/>
              <a:t>‹#›</a:t>
            </a:fld>
            <a:endParaRPr kumimoji="1" lang="ja-JP" altLang="en-US"/>
          </a:p>
        </p:txBody>
      </p:sp>
    </p:spTree>
    <p:extLst>
      <p:ext uri="{BB962C8B-B14F-4D97-AF65-F5344CB8AC3E}">
        <p14:creationId xmlns:p14="http://schemas.microsoft.com/office/powerpoint/2010/main" val="1661431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8FD039-5CB2-47C3-87C7-9B198F9B9A89}" type="datetimeFigureOut">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358436A-EBC3-468D-84A7-FD02437C6077}" type="slidenum">
              <a:rPr kumimoji="1" lang="ja-JP" altLang="en-US" smtClean="0"/>
              <a:t>‹#›</a:t>
            </a:fld>
            <a:endParaRPr kumimoji="1" lang="ja-JP" altLang="en-US"/>
          </a:p>
        </p:txBody>
      </p:sp>
    </p:spTree>
    <p:extLst>
      <p:ext uri="{BB962C8B-B14F-4D97-AF65-F5344CB8AC3E}">
        <p14:creationId xmlns:p14="http://schemas.microsoft.com/office/powerpoint/2010/main" val="941252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8FD039-5CB2-47C3-87C7-9B198F9B9A89}" type="datetimeFigureOut">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358436A-EBC3-468D-84A7-FD02437C6077}" type="slidenum">
              <a:rPr kumimoji="1" lang="ja-JP" altLang="en-US" smtClean="0"/>
              <a:t>‹#›</a:t>
            </a:fld>
            <a:endParaRPr kumimoji="1" lang="ja-JP" altLang="en-US"/>
          </a:p>
        </p:txBody>
      </p:sp>
    </p:spTree>
    <p:extLst>
      <p:ext uri="{BB962C8B-B14F-4D97-AF65-F5344CB8AC3E}">
        <p14:creationId xmlns:p14="http://schemas.microsoft.com/office/powerpoint/2010/main" val="1709609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68FD039-5CB2-47C3-87C7-9B198F9B9A89}" type="datetimeFigureOut">
              <a:rPr kumimoji="1" lang="ja-JP" altLang="en-US" smtClean="0"/>
              <a:t>2025/2/19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358436A-EBC3-468D-84A7-FD02437C6077}" type="slidenum">
              <a:rPr kumimoji="1" lang="ja-JP" altLang="en-US" smtClean="0"/>
              <a:t>‹#›</a:t>
            </a:fld>
            <a:endParaRPr kumimoji="1" lang="ja-JP" altLang="en-US"/>
          </a:p>
        </p:txBody>
      </p:sp>
    </p:spTree>
    <p:extLst>
      <p:ext uri="{BB962C8B-B14F-4D97-AF65-F5344CB8AC3E}">
        <p14:creationId xmlns:p14="http://schemas.microsoft.com/office/powerpoint/2010/main" val="1562909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68FD039-5CB2-47C3-87C7-9B198F9B9A89}" type="datetimeFigureOut">
              <a:rPr kumimoji="1" lang="ja-JP" altLang="en-US" smtClean="0"/>
              <a:t>2025/2/19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358436A-EBC3-468D-84A7-FD02437C6077}" type="slidenum">
              <a:rPr kumimoji="1" lang="ja-JP" altLang="en-US" smtClean="0"/>
              <a:t>‹#›</a:t>
            </a:fld>
            <a:endParaRPr kumimoji="1" lang="ja-JP" altLang="en-US"/>
          </a:p>
        </p:txBody>
      </p:sp>
    </p:spTree>
    <p:extLst>
      <p:ext uri="{BB962C8B-B14F-4D97-AF65-F5344CB8AC3E}">
        <p14:creationId xmlns:p14="http://schemas.microsoft.com/office/powerpoint/2010/main" val="3334997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68FD039-5CB2-47C3-87C7-9B198F9B9A89}" type="datetimeFigureOut">
              <a:rPr kumimoji="1" lang="ja-JP" altLang="en-US" smtClean="0"/>
              <a:t>2025/2/19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358436A-EBC3-468D-84A7-FD02437C6077}" type="slidenum">
              <a:rPr kumimoji="1" lang="ja-JP" altLang="en-US" smtClean="0"/>
              <a:t>‹#›</a:t>
            </a:fld>
            <a:endParaRPr kumimoji="1" lang="ja-JP" altLang="en-US"/>
          </a:p>
        </p:txBody>
      </p:sp>
    </p:spTree>
    <p:extLst>
      <p:ext uri="{BB962C8B-B14F-4D97-AF65-F5344CB8AC3E}">
        <p14:creationId xmlns:p14="http://schemas.microsoft.com/office/powerpoint/2010/main" val="3396696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8FD039-5CB2-47C3-87C7-9B198F9B9A89}" type="datetimeFigureOut">
              <a:rPr kumimoji="1" lang="ja-JP" altLang="en-US" smtClean="0"/>
              <a:t>2025/2/19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358436A-EBC3-468D-84A7-FD02437C6077}" type="slidenum">
              <a:rPr kumimoji="1" lang="ja-JP" altLang="en-US" smtClean="0"/>
              <a:t>‹#›</a:t>
            </a:fld>
            <a:endParaRPr kumimoji="1" lang="ja-JP" altLang="en-US"/>
          </a:p>
        </p:txBody>
      </p:sp>
    </p:spTree>
    <p:extLst>
      <p:ext uri="{BB962C8B-B14F-4D97-AF65-F5344CB8AC3E}">
        <p14:creationId xmlns:p14="http://schemas.microsoft.com/office/powerpoint/2010/main" val="4040696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68FD039-5CB2-47C3-87C7-9B198F9B9A89}" type="datetimeFigureOut">
              <a:rPr kumimoji="1" lang="ja-JP" altLang="en-US" smtClean="0"/>
              <a:t>2025/2/19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358436A-EBC3-468D-84A7-FD02437C6077}" type="slidenum">
              <a:rPr kumimoji="1" lang="ja-JP" altLang="en-US" smtClean="0"/>
              <a:t>‹#›</a:t>
            </a:fld>
            <a:endParaRPr kumimoji="1" lang="ja-JP" altLang="en-US"/>
          </a:p>
        </p:txBody>
      </p:sp>
    </p:spTree>
    <p:extLst>
      <p:ext uri="{BB962C8B-B14F-4D97-AF65-F5344CB8AC3E}">
        <p14:creationId xmlns:p14="http://schemas.microsoft.com/office/powerpoint/2010/main" val="2737254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68FD039-5CB2-47C3-87C7-9B198F9B9A89}" type="datetimeFigureOut">
              <a:rPr kumimoji="1" lang="ja-JP" altLang="en-US" smtClean="0"/>
              <a:t>2025/2/19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358436A-EBC3-468D-84A7-FD02437C6077}" type="slidenum">
              <a:rPr kumimoji="1" lang="ja-JP" altLang="en-US" smtClean="0"/>
              <a:t>‹#›</a:t>
            </a:fld>
            <a:endParaRPr kumimoji="1" lang="ja-JP" altLang="en-US"/>
          </a:p>
        </p:txBody>
      </p:sp>
    </p:spTree>
    <p:extLst>
      <p:ext uri="{BB962C8B-B14F-4D97-AF65-F5344CB8AC3E}">
        <p14:creationId xmlns:p14="http://schemas.microsoft.com/office/powerpoint/2010/main" val="1019045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68FD039-5CB2-47C3-87C7-9B198F9B9A89}" type="datetimeFigureOut">
              <a:rPr kumimoji="1" lang="ja-JP" altLang="en-US" smtClean="0"/>
              <a:t>2025/2/19</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C358436A-EBC3-468D-84A7-FD02437C6077}" type="slidenum">
              <a:rPr kumimoji="1" lang="ja-JP" altLang="en-US" smtClean="0"/>
              <a:t>‹#›</a:t>
            </a:fld>
            <a:endParaRPr kumimoji="1" lang="ja-JP" altLang="en-US"/>
          </a:p>
        </p:txBody>
      </p:sp>
    </p:spTree>
    <p:extLst>
      <p:ext uri="{BB962C8B-B14F-4D97-AF65-F5344CB8AC3E}">
        <p14:creationId xmlns:p14="http://schemas.microsoft.com/office/powerpoint/2010/main" val="336180450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1.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C3B2CE-9699-41D9-D4EB-E5F76DD832F7}"/>
            </a:ext>
          </a:extLst>
        </p:cNvPr>
        <p:cNvGrpSpPr/>
        <p:nvPr/>
      </p:nvGrpSpPr>
      <p:grpSpPr>
        <a:xfrm>
          <a:off x="0" y="0"/>
          <a:ext cx="0" cy="0"/>
          <a:chOff x="0" y="0"/>
          <a:chExt cx="0" cy="0"/>
        </a:xfrm>
      </p:grpSpPr>
      <p:sp>
        <p:nvSpPr>
          <p:cNvPr id="22" name="正方形/長方形 21">
            <a:extLst>
              <a:ext uri="{FF2B5EF4-FFF2-40B4-BE49-F238E27FC236}">
                <a16:creationId xmlns:a16="http://schemas.microsoft.com/office/drawing/2014/main" id="{3929D3EA-1E6E-87CC-AD62-B2E5B1D8E3B7}"/>
              </a:ext>
            </a:extLst>
          </p:cNvPr>
          <p:cNvSpPr/>
          <p:nvPr/>
        </p:nvSpPr>
        <p:spPr>
          <a:xfrm>
            <a:off x="3498954" y="6661065"/>
            <a:ext cx="3299742" cy="3026945"/>
          </a:xfrm>
          <a:prstGeom prst="rect">
            <a:avLst/>
          </a:prstGeom>
          <a:solidFill>
            <a:schemeClr val="bg1">
              <a:lumMod val="95000"/>
            </a:schemeClr>
          </a:solidFill>
          <a:ln>
            <a:solidFill>
              <a:schemeClr val="accent5">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076B526D-C14A-0BA7-0C19-D1FEA73005D4}"/>
              </a:ext>
            </a:extLst>
          </p:cNvPr>
          <p:cNvSpPr/>
          <p:nvPr/>
        </p:nvSpPr>
        <p:spPr>
          <a:xfrm>
            <a:off x="2540" y="425873"/>
            <a:ext cx="6858000" cy="2603275"/>
          </a:xfrm>
          <a:prstGeom prst="rect">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endParaRPr kumimoji="1" lang="ja-JP" altLang="en-US">
              <a:solidFill>
                <a:srgbClr val="66CCFF"/>
              </a:solidFill>
            </a:endParaRPr>
          </a:p>
        </p:txBody>
      </p:sp>
      <p:sp>
        <p:nvSpPr>
          <p:cNvPr id="2" name="テキスト ボックス 1">
            <a:extLst>
              <a:ext uri="{FF2B5EF4-FFF2-40B4-BE49-F238E27FC236}">
                <a16:creationId xmlns:a16="http://schemas.microsoft.com/office/drawing/2014/main" id="{28A6387D-2253-8413-F8ED-32DAE650615A}"/>
              </a:ext>
            </a:extLst>
          </p:cNvPr>
          <p:cNvSpPr txBox="1"/>
          <p:nvPr/>
        </p:nvSpPr>
        <p:spPr>
          <a:xfrm>
            <a:off x="0" y="44339"/>
            <a:ext cx="4114552" cy="392415"/>
          </a:xfrm>
          <a:prstGeom prst="rect">
            <a:avLst/>
          </a:prstGeom>
          <a:noFill/>
        </p:spPr>
        <p:txBody>
          <a:bodyPr wrap="square" rtlCol="0">
            <a:spAutoFit/>
          </a:bodyPr>
          <a:lstStyle/>
          <a:p>
            <a:r>
              <a:rPr kumimoji="1" lang="ja-JP" altLang="en-US" sz="1950" b="1" dirty="0"/>
              <a:t>地域包括ケアシステム推進チーム</a:t>
            </a:r>
          </a:p>
        </p:txBody>
      </p:sp>
      <p:sp>
        <p:nvSpPr>
          <p:cNvPr id="7" name="正方形/長方形 6">
            <a:extLst>
              <a:ext uri="{FF2B5EF4-FFF2-40B4-BE49-F238E27FC236}">
                <a16:creationId xmlns:a16="http://schemas.microsoft.com/office/drawing/2014/main" id="{67B3AFAF-1BFB-C7E8-9B2F-D8901F78287F}"/>
              </a:ext>
            </a:extLst>
          </p:cNvPr>
          <p:cNvSpPr/>
          <p:nvPr/>
        </p:nvSpPr>
        <p:spPr>
          <a:xfrm>
            <a:off x="0" y="3251200"/>
            <a:ext cx="6858000" cy="2603275"/>
          </a:xfrm>
          <a:prstGeom prst="rect">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66CCFF"/>
              </a:solidFill>
            </a:endParaRPr>
          </a:p>
        </p:txBody>
      </p:sp>
      <p:sp>
        <p:nvSpPr>
          <p:cNvPr id="8" name="テキスト ボックス 7">
            <a:extLst>
              <a:ext uri="{FF2B5EF4-FFF2-40B4-BE49-F238E27FC236}">
                <a16:creationId xmlns:a16="http://schemas.microsoft.com/office/drawing/2014/main" id="{2F26BB25-63D8-73C4-1AC0-241BF758B434}"/>
              </a:ext>
            </a:extLst>
          </p:cNvPr>
          <p:cNvSpPr txBox="1"/>
          <p:nvPr/>
        </p:nvSpPr>
        <p:spPr>
          <a:xfrm>
            <a:off x="59304" y="3304634"/>
            <a:ext cx="6654012" cy="338554"/>
          </a:xfrm>
          <a:prstGeom prst="rect">
            <a:avLst/>
          </a:prstGeom>
          <a:noFill/>
        </p:spPr>
        <p:txBody>
          <a:bodyPr wrap="square" rtlCol="0">
            <a:spAutoFit/>
          </a:bodyPr>
          <a:lstStyle/>
          <a:p>
            <a:r>
              <a:rPr kumimoji="1" lang="ja-JP" altLang="en-US" sz="1600" b="1" dirty="0">
                <a:solidFill>
                  <a:schemeClr val="bg1"/>
                </a:solidFill>
              </a:rPr>
              <a:t>チームの取り組み　　地域包括ケアシステムの推進</a:t>
            </a:r>
            <a:endParaRPr kumimoji="1" lang="en-US" altLang="ja-JP" sz="1600" b="1" dirty="0">
              <a:solidFill>
                <a:schemeClr val="bg1"/>
              </a:solidFill>
            </a:endParaRPr>
          </a:p>
        </p:txBody>
      </p:sp>
      <p:sp>
        <p:nvSpPr>
          <p:cNvPr id="9" name="正方形/長方形 8">
            <a:extLst>
              <a:ext uri="{FF2B5EF4-FFF2-40B4-BE49-F238E27FC236}">
                <a16:creationId xmlns:a16="http://schemas.microsoft.com/office/drawing/2014/main" id="{2CEDA88D-D034-B270-4475-1F69D7B37ADF}"/>
              </a:ext>
            </a:extLst>
          </p:cNvPr>
          <p:cNvSpPr/>
          <p:nvPr/>
        </p:nvSpPr>
        <p:spPr>
          <a:xfrm>
            <a:off x="27685" y="3643188"/>
            <a:ext cx="6739392" cy="2018734"/>
          </a:xfrm>
          <a:prstGeom prst="rect">
            <a:avLst/>
          </a:prstGeom>
          <a:solidFill>
            <a:schemeClr val="bg1"/>
          </a:solidFill>
          <a:ln>
            <a:solidFill>
              <a:schemeClr val="accent5">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endParaRPr kumimoji="1" lang="en-US" altLang="ja-JP" dirty="0">
              <a:solidFill>
                <a:schemeClr val="tx1"/>
              </a:solidFill>
            </a:endParaRPr>
          </a:p>
        </p:txBody>
      </p:sp>
      <p:sp>
        <p:nvSpPr>
          <p:cNvPr id="10" name="正方形/長方形 9">
            <a:extLst>
              <a:ext uri="{FF2B5EF4-FFF2-40B4-BE49-F238E27FC236}">
                <a16:creationId xmlns:a16="http://schemas.microsoft.com/office/drawing/2014/main" id="{15EAB960-573B-268B-BBB1-438B6895A27F}"/>
              </a:ext>
            </a:extLst>
          </p:cNvPr>
          <p:cNvSpPr/>
          <p:nvPr/>
        </p:nvSpPr>
        <p:spPr>
          <a:xfrm>
            <a:off x="59304" y="3723595"/>
            <a:ext cx="1665324" cy="274140"/>
          </a:xfrm>
          <a:prstGeom prst="rect">
            <a:avLst/>
          </a:prstGeom>
          <a:solidFill>
            <a:srgbClr val="D6009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400" b="1" dirty="0"/>
              <a:t>　取組の概要</a:t>
            </a:r>
          </a:p>
        </p:txBody>
      </p:sp>
      <p:sp>
        <p:nvSpPr>
          <p:cNvPr id="11" name="正方形/長方形 10">
            <a:extLst>
              <a:ext uri="{FF2B5EF4-FFF2-40B4-BE49-F238E27FC236}">
                <a16:creationId xmlns:a16="http://schemas.microsoft.com/office/drawing/2014/main" id="{D4C4F5E6-A505-EAA1-229F-9127F0E418E5}"/>
              </a:ext>
            </a:extLst>
          </p:cNvPr>
          <p:cNvSpPr/>
          <p:nvPr/>
        </p:nvSpPr>
        <p:spPr>
          <a:xfrm>
            <a:off x="59304" y="4701851"/>
            <a:ext cx="1665324" cy="274140"/>
          </a:xfrm>
          <a:prstGeom prst="rect">
            <a:avLst/>
          </a:prstGeom>
          <a:solidFill>
            <a:srgbClr val="D6009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400" b="1" dirty="0"/>
              <a:t>　取組のポイント</a:t>
            </a:r>
          </a:p>
        </p:txBody>
      </p:sp>
      <p:sp>
        <p:nvSpPr>
          <p:cNvPr id="12" name="正方形/長方形 11">
            <a:extLst>
              <a:ext uri="{FF2B5EF4-FFF2-40B4-BE49-F238E27FC236}">
                <a16:creationId xmlns:a16="http://schemas.microsoft.com/office/drawing/2014/main" id="{523B446A-EB63-E853-3417-2D6A4E0AA268}"/>
              </a:ext>
            </a:extLst>
          </p:cNvPr>
          <p:cNvSpPr/>
          <p:nvPr/>
        </p:nvSpPr>
        <p:spPr>
          <a:xfrm>
            <a:off x="97639" y="6661065"/>
            <a:ext cx="3299742" cy="3026945"/>
          </a:xfrm>
          <a:prstGeom prst="rect">
            <a:avLst/>
          </a:prstGeom>
          <a:solidFill>
            <a:schemeClr val="bg1">
              <a:lumMod val="95000"/>
            </a:schemeClr>
          </a:solidFill>
          <a:ln>
            <a:solidFill>
              <a:schemeClr val="accent5">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3187A73C-9240-47B8-3A48-923B3522B2B7}"/>
              </a:ext>
            </a:extLst>
          </p:cNvPr>
          <p:cNvSpPr txBox="1"/>
          <p:nvPr/>
        </p:nvSpPr>
        <p:spPr>
          <a:xfrm>
            <a:off x="81025" y="5968515"/>
            <a:ext cx="3316356" cy="523220"/>
          </a:xfrm>
          <a:prstGeom prst="rect">
            <a:avLst/>
          </a:prstGeom>
          <a:noFill/>
        </p:spPr>
        <p:txBody>
          <a:bodyPr wrap="square" rtlCol="0">
            <a:spAutoFit/>
          </a:bodyPr>
          <a:lstStyle/>
          <a:p>
            <a:r>
              <a:rPr kumimoji="1" lang="ja-JP" altLang="en-US" sz="1400" b="1" dirty="0"/>
              <a:t>なぜ、地域包括ケアシステムの推進をテーマに取り組みましたか？</a:t>
            </a:r>
          </a:p>
        </p:txBody>
      </p:sp>
      <p:pic>
        <p:nvPicPr>
          <p:cNvPr id="17" name="グラフィックス 16" descr="女性のプロフィール">
            <a:extLst>
              <a:ext uri="{FF2B5EF4-FFF2-40B4-BE49-F238E27FC236}">
                <a16:creationId xmlns:a16="http://schemas.microsoft.com/office/drawing/2014/main" id="{34B018CF-BE14-CE5E-1715-655E243B1FB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34982" y="6747849"/>
            <a:ext cx="523220" cy="523220"/>
          </a:xfrm>
          <a:prstGeom prst="rect">
            <a:avLst/>
          </a:prstGeom>
        </p:spPr>
      </p:pic>
      <p:sp>
        <p:nvSpPr>
          <p:cNvPr id="20" name="テキスト ボックス 19">
            <a:extLst>
              <a:ext uri="{FF2B5EF4-FFF2-40B4-BE49-F238E27FC236}">
                <a16:creationId xmlns:a16="http://schemas.microsoft.com/office/drawing/2014/main" id="{388D6CD4-82CE-0C3A-09A2-3A61576BBD5D}"/>
              </a:ext>
            </a:extLst>
          </p:cNvPr>
          <p:cNvSpPr txBox="1"/>
          <p:nvPr/>
        </p:nvSpPr>
        <p:spPr>
          <a:xfrm>
            <a:off x="713237" y="6905037"/>
            <a:ext cx="1959625" cy="261610"/>
          </a:xfrm>
          <a:prstGeom prst="rect">
            <a:avLst/>
          </a:prstGeom>
          <a:noFill/>
        </p:spPr>
        <p:txBody>
          <a:bodyPr wrap="square" rtlCol="0">
            <a:spAutoFit/>
          </a:bodyPr>
          <a:lstStyle/>
          <a:p>
            <a:r>
              <a:rPr kumimoji="1" lang="ja-JP" altLang="en-US" sz="1100" b="1" dirty="0"/>
              <a:t>チームリーダー　山中さん</a:t>
            </a:r>
          </a:p>
        </p:txBody>
      </p:sp>
      <p:sp>
        <p:nvSpPr>
          <p:cNvPr id="21" name="テキスト ボックス 20">
            <a:extLst>
              <a:ext uri="{FF2B5EF4-FFF2-40B4-BE49-F238E27FC236}">
                <a16:creationId xmlns:a16="http://schemas.microsoft.com/office/drawing/2014/main" id="{4C3B2A36-41B9-C07F-9AD0-A2EDAD932763}"/>
              </a:ext>
            </a:extLst>
          </p:cNvPr>
          <p:cNvSpPr txBox="1"/>
          <p:nvPr/>
        </p:nvSpPr>
        <p:spPr>
          <a:xfrm>
            <a:off x="190017" y="7375490"/>
            <a:ext cx="3045552" cy="2031325"/>
          </a:xfrm>
          <a:prstGeom prst="rect">
            <a:avLst/>
          </a:prstGeom>
          <a:noFill/>
        </p:spPr>
        <p:txBody>
          <a:bodyPr wrap="square" rtlCol="0">
            <a:spAutoFit/>
          </a:bodyPr>
          <a:lstStyle/>
          <a:p>
            <a:r>
              <a:rPr kumimoji="1" lang="ja-JP" altLang="en-US" sz="1400" b="1" dirty="0"/>
              <a:t>社会全体の課題として、医療的ケアの必要な方が十分な在宅サービスを利用できない、利用者、利用者家族の安全、安心の場を提供する場が少なくなっていることなど、地域の中でセーフティネット機能強化を事業団が発揮することで、地域全体の課題を解決できないか、という思いがあった。</a:t>
            </a:r>
            <a:endParaRPr kumimoji="1" lang="en-US" altLang="ja-JP" sz="1400" b="1" dirty="0"/>
          </a:p>
        </p:txBody>
      </p:sp>
      <p:sp>
        <p:nvSpPr>
          <p:cNvPr id="23" name="テキスト ボックス 22">
            <a:extLst>
              <a:ext uri="{FF2B5EF4-FFF2-40B4-BE49-F238E27FC236}">
                <a16:creationId xmlns:a16="http://schemas.microsoft.com/office/drawing/2014/main" id="{33157D16-732E-A78C-6A33-DA310DF90A23}"/>
              </a:ext>
            </a:extLst>
          </p:cNvPr>
          <p:cNvSpPr txBox="1"/>
          <p:nvPr/>
        </p:nvSpPr>
        <p:spPr>
          <a:xfrm>
            <a:off x="4114552" y="6905037"/>
            <a:ext cx="1959625" cy="261610"/>
          </a:xfrm>
          <a:prstGeom prst="rect">
            <a:avLst/>
          </a:prstGeom>
          <a:noFill/>
        </p:spPr>
        <p:txBody>
          <a:bodyPr wrap="square" rtlCol="0">
            <a:spAutoFit/>
          </a:bodyPr>
          <a:lstStyle/>
          <a:p>
            <a:r>
              <a:rPr kumimoji="1" lang="ja-JP" altLang="en-US" sz="1100" b="1" dirty="0"/>
              <a:t>黒岩さん</a:t>
            </a:r>
          </a:p>
        </p:txBody>
      </p:sp>
      <p:sp>
        <p:nvSpPr>
          <p:cNvPr id="24" name="テキスト ボックス 23">
            <a:extLst>
              <a:ext uri="{FF2B5EF4-FFF2-40B4-BE49-F238E27FC236}">
                <a16:creationId xmlns:a16="http://schemas.microsoft.com/office/drawing/2014/main" id="{6D075A69-22A5-8183-DD80-86918E28E371}"/>
              </a:ext>
            </a:extLst>
          </p:cNvPr>
          <p:cNvSpPr txBox="1"/>
          <p:nvPr/>
        </p:nvSpPr>
        <p:spPr>
          <a:xfrm>
            <a:off x="3591332" y="7375490"/>
            <a:ext cx="3045552" cy="1600438"/>
          </a:xfrm>
          <a:prstGeom prst="rect">
            <a:avLst/>
          </a:prstGeom>
          <a:noFill/>
        </p:spPr>
        <p:txBody>
          <a:bodyPr wrap="square" rtlCol="0">
            <a:spAutoFit/>
          </a:bodyPr>
          <a:lstStyle/>
          <a:p>
            <a:r>
              <a:rPr kumimoji="1" lang="ja-JP" altLang="en-US" sz="1400" b="1" dirty="0"/>
              <a:t>取り組んでいく内容、課題が多く、何から取り組んでいくべきか、当初は戸惑いがあったが、それぞれの専門職分野に手分けして、情報取集を行い、共有することを繰り返すことで、継続的な課題もあるが、一つずつ積み重ねができたのではないか。</a:t>
            </a:r>
          </a:p>
        </p:txBody>
      </p:sp>
      <p:sp>
        <p:nvSpPr>
          <p:cNvPr id="26" name="テキスト ボックス 25">
            <a:extLst>
              <a:ext uri="{FF2B5EF4-FFF2-40B4-BE49-F238E27FC236}">
                <a16:creationId xmlns:a16="http://schemas.microsoft.com/office/drawing/2014/main" id="{29F0F0CA-97DD-091A-D8AB-D5B1826D9BD8}"/>
              </a:ext>
            </a:extLst>
          </p:cNvPr>
          <p:cNvSpPr txBox="1"/>
          <p:nvPr/>
        </p:nvSpPr>
        <p:spPr>
          <a:xfrm>
            <a:off x="3498954" y="5972947"/>
            <a:ext cx="3316356" cy="738664"/>
          </a:xfrm>
          <a:prstGeom prst="rect">
            <a:avLst/>
          </a:prstGeom>
          <a:noFill/>
        </p:spPr>
        <p:txBody>
          <a:bodyPr wrap="square" rtlCol="0">
            <a:spAutoFit/>
          </a:bodyPr>
          <a:lstStyle/>
          <a:p>
            <a:r>
              <a:rPr kumimoji="1" lang="ja-JP" altLang="en-US" sz="1400" b="1" dirty="0"/>
              <a:t>目標達成までに見つかった課題に対し、チームのメンバーでどのようにして取り組みましたか？</a:t>
            </a:r>
          </a:p>
        </p:txBody>
      </p:sp>
      <p:pic>
        <p:nvPicPr>
          <p:cNvPr id="5" name="図 4">
            <a:extLst>
              <a:ext uri="{FF2B5EF4-FFF2-40B4-BE49-F238E27FC236}">
                <a16:creationId xmlns:a16="http://schemas.microsoft.com/office/drawing/2014/main" id="{D89D852B-8F59-1F98-14BA-C1420150FEFD}"/>
              </a:ext>
            </a:extLst>
          </p:cNvPr>
          <p:cNvPicPr>
            <a:picLocks noChangeAspect="1"/>
          </p:cNvPicPr>
          <p:nvPr/>
        </p:nvPicPr>
        <p:blipFill>
          <a:blip r:embed="rId5"/>
          <a:srcRect l="20194" t="22164" r="15160" b="7754"/>
          <a:stretch/>
        </p:blipFill>
        <p:spPr>
          <a:xfrm>
            <a:off x="3166080" y="414065"/>
            <a:ext cx="3601514" cy="2543780"/>
          </a:xfrm>
          <a:prstGeom prst="rect">
            <a:avLst/>
          </a:prstGeom>
          <a:ln>
            <a:noFill/>
          </a:ln>
          <a:effectLst>
            <a:softEdge rad="112500"/>
          </a:effectLst>
        </p:spPr>
      </p:pic>
      <p:pic>
        <p:nvPicPr>
          <p:cNvPr id="14" name="グラフィックス 13" descr="女性のプロフィール">
            <a:extLst>
              <a:ext uri="{FF2B5EF4-FFF2-40B4-BE49-F238E27FC236}">
                <a16:creationId xmlns:a16="http://schemas.microsoft.com/office/drawing/2014/main" id="{109A4328-6945-BE33-1AAE-78ACAAC7C24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591332" y="6747849"/>
            <a:ext cx="523220" cy="523220"/>
          </a:xfrm>
          <a:prstGeom prst="rect">
            <a:avLst/>
          </a:prstGeom>
        </p:spPr>
      </p:pic>
      <p:sp>
        <p:nvSpPr>
          <p:cNvPr id="6" name="正方形/長方形 5">
            <a:extLst>
              <a:ext uri="{FF2B5EF4-FFF2-40B4-BE49-F238E27FC236}">
                <a16:creationId xmlns:a16="http://schemas.microsoft.com/office/drawing/2014/main" id="{416719B4-8436-E313-862A-B7F5CA6BB28A}"/>
              </a:ext>
            </a:extLst>
          </p:cNvPr>
          <p:cNvSpPr/>
          <p:nvPr/>
        </p:nvSpPr>
        <p:spPr>
          <a:xfrm>
            <a:off x="59303" y="1460500"/>
            <a:ext cx="3601513" cy="1496756"/>
          </a:xfrm>
          <a:prstGeom prst="rect">
            <a:avLst/>
          </a:prstGeom>
          <a:solidFill>
            <a:schemeClr val="bg1">
              <a:lumMod val="50000"/>
              <a:alpha val="76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192" dirty="0">
                <a:solidFill>
                  <a:schemeClr val="bg1"/>
                </a:solidFill>
              </a:rPr>
              <a:t>地域包括ケアシステム推進チーム</a:t>
            </a:r>
            <a:endParaRPr kumimoji="1" lang="en-US" altLang="ja-JP" sz="1192" dirty="0">
              <a:solidFill>
                <a:schemeClr val="bg1"/>
              </a:solidFill>
            </a:endParaRPr>
          </a:p>
          <a:p>
            <a:r>
              <a:rPr kumimoji="1" lang="ja-JP" altLang="en-US" sz="1192" dirty="0">
                <a:solidFill>
                  <a:schemeClr val="bg1"/>
                </a:solidFill>
              </a:rPr>
              <a:t>メンバー構成</a:t>
            </a:r>
            <a:endParaRPr kumimoji="1" lang="en-US" altLang="ja-JP" sz="1192" dirty="0">
              <a:solidFill>
                <a:schemeClr val="bg1"/>
              </a:solidFill>
            </a:endParaRPr>
          </a:p>
          <a:p>
            <a:r>
              <a:rPr kumimoji="1" lang="ja-JP" altLang="en-US" sz="1192" dirty="0">
                <a:solidFill>
                  <a:schemeClr val="bg1"/>
                </a:solidFill>
              </a:rPr>
              <a:t>・山中（伊丹市訪問看護ステーション）</a:t>
            </a:r>
            <a:endParaRPr kumimoji="1" lang="en-US" altLang="ja-JP" sz="1192" dirty="0">
              <a:solidFill>
                <a:schemeClr val="bg1"/>
              </a:solidFill>
            </a:endParaRPr>
          </a:p>
          <a:p>
            <a:r>
              <a:rPr kumimoji="1" lang="ja-JP" altLang="en-US" sz="1192" dirty="0">
                <a:solidFill>
                  <a:schemeClr val="bg1"/>
                </a:solidFill>
              </a:rPr>
              <a:t>・黒岩（看護小規模多機能型居宅介護さくら）</a:t>
            </a:r>
            <a:endParaRPr kumimoji="1" lang="en-US" altLang="ja-JP" sz="1192" dirty="0">
              <a:solidFill>
                <a:schemeClr val="bg1"/>
              </a:solidFill>
            </a:endParaRPr>
          </a:p>
          <a:p>
            <a:r>
              <a:rPr kumimoji="1" lang="ja-JP" altLang="en-US" sz="1192" dirty="0">
                <a:solidFill>
                  <a:schemeClr val="bg1"/>
                </a:solidFill>
              </a:rPr>
              <a:t>・幸野（看護小規模多機能型居宅介護さくら）</a:t>
            </a:r>
            <a:endParaRPr kumimoji="1" lang="en-US" altLang="ja-JP" sz="1192" dirty="0">
              <a:solidFill>
                <a:schemeClr val="bg1"/>
              </a:solidFill>
            </a:endParaRPr>
          </a:p>
          <a:p>
            <a:r>
              <a:rPr kumimoji="1" lang="ja-JP" altLang="en-US" sz="1192" dirty="0">
                <a:solidFill>
                  <a:schemeClr val="bg1"/>
                </a:solidFill>
              </a:rPr>
              <a:t>・竹下（天神川・荻野地域包括支援センター）</a:t>
            </a:r>
            <a:endParaRPr kumimoji="1" lang="en-US" altLang="ja-JP" sz="1192" dirty="0">
              <a:solidFill>
                <a:schemeClr val="bg1"/>
              </a:solidFill>
            </a:endParaRPr>
          </a:p>
          <a:p>
            <a:r>
              <a:rPr kumimoji="1" lang="ja-JP" altLang="en-US" sz="1192" dirty="0">
                <a:solidFill>
                  <a:schemeClr val="bg1"/>
                </a:solidFill>
              </a:rPr>
              <a:t>・前原（笹原・鈴原地域包括支援センター）</a:t>
            </a:r>
            <a:endParaRPr kumimoji="1" lang="en-US" altLang="ja-JP" sz="1192" dirty="0">
              <a:solidFill>
                <a:schemeClr val="bg1"/>
              </a:solidFill>
            </a:endParaRPr>
          </a:p>
          <a:p>
            <a:r>
              <a:rPr kumimoji="1" lang="ja-JP" altLang="en-US" sz="1192" dirty="0">
                <a:solidFill>
                  <a:schemeClr val="bg1"/>
                </a:solidFill>
              </a:rPr>
              <a:t>・小牧（サポートテラス）</a:t>
            </a:r>
            <a:endParaRPr kumimoji="1" lang="en-US" altLang="ja-JP" sz="1192" dirty="0">
              <a:solidFill>
                <a:schemeClr val="bg1"/>
              </a:solidFill>
            </a:endParaRPr>
          </a:p>
        </p:txBody>
      </p:sp>
      <p:sp>
        <p:nvSpPr>
          <p:cNvPr id="3" name="テキスト ボックス 2">
            <a:extLst>
              <a:ext uri="{FF2B5EF4-FFF2-40B4-BE49-F238E27FC236}">
                <a16:creationId xmlns:a16="http://schemas.microsoft.com/office/drawing/2014/main" id="{1DC099D1-2480-8B5E-83E3-29B50C410049}"/>
              </a:ext>
            </a:extLst>
          </p:cNvPr>
          <p:cNvSpPr txBox="1"/>
          <p:nvPr/>
        </p:nvSpPr>
        <p:spPr>
          <a:xfrm>
            <a:off x="59304" y="4074210"/>
            <a:ext cx="6739392" cy="523220"/>
          </a:xfrm>
          <a:prstGeom prst="rect">
            <a:avLst/>
          </a:prstGeom>
          <a:noFill/>
        </p:spPr>
        <p:txBody>
          <a:bodyPr wrap="square" rtlCol="0">
            <a:spAutoFit/>
          </a:bodyPr>
          <a:lstStyle/>
          <a:p>
            <a:r>
              <a:rPr kumimoji="1" lang="ja-JP" altLang="en-US" sz="1400" dirty="0"/>
              <a:t>施設機能のセーフティネット強化として、緊急ショート受け入れ体制の構築の検討、費用軽減制度の検討、医療的ケア（喀痰吸引）の職員の育成、指導</a:t>
            </a:r>
          </a:p>
        </p:txBody>
      </p:sp>
      <p:sp>
        <p:nvSpPr>
          <p:cNvPr id="13" name="テキスト ボックス 12">
            <a:extLst>
              <a:ext uri="{FF2B5EF4-FFF2-40B4-BE49-F238E27FC236}">
                <a16:creationId xmlns:a16="http://schemas.microsoft.com/office/drawing/2014/main" id="{8E952189-D9B2-7574-7E23-625220F00D49}"/>
              </a:ext>
            </a:extLst>
          </p:cNvPr>
          <p:cNvSpPr txBox="1"/>
          <p:nvPr/>
        </p:nvSpPr>
        <p:spPr>
          <a:xfrm>
            <a:off x="43495" y="4977728"/>
            <a:ext cx="6739392" cy="523220"/>
          </a:xfrm>
          <a:prstGeom prst="rect">
            <a:avLst/>
          </a:prstGeom>
          <a:noFill/>
        </p:spPr>
        <p:txBody>
          <a:bodyPr wrap="square" rtlCol="0">
            <a:spAutoFit/>
          </a:bodyPr>
          <a:lstStyle/>
          <a:p>
            <a:r>
              <a:rPr kumimoji="1" lang="ja-JP" altLang="en-US" sz="1400" dirty="0"/>
              <a:t>看多機さくら、ケアハイツいたみ、松風園でのショート等の検討。看多機さくらの宿泊費の軽減制度の</a:t>
            </a:r>
            <a:r>
              <a:rPr kumimoji="1" lang="ja-JP" altLang="en-US" sz="1400"/>
              <a:t>検討、喀痰吸引指導研修への看護師派遣</a:t>
            </a:r>
            <a:endParaRPr kumimoji="1" lang="ja-JP" altLang="en-US" sz="1400" dirty="0"/>
          </a:p>
        </p:txBody>
      </p:sp>
    </p:spTree>
    <p:extLst>
      <p:ext uri="{BB962C8B-B14F-4D97-AF65-F5344CB8AC3E}">
        <p14:creationId xmlns:p14="http://schemas.microsoft.com/office/powerpoint/2010/main" val="1519908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グループ化 28">
            <a:extLst>
              <a:ext uri="{FF2B5EF4-FFF2-40B4-BE49-F238E27FC236}">
                <a16:creationId xmlns:a16="http://schemas.microsoft.com/office/drawing/2014/main" id="{AA5AA872-E4F2-FC81-4F04-0A04AE304AA8}"/>
              </a:ext>
            </a:extLst>
          </p:cNvPr>
          <p:cNvGrpSpPr/>
          <p:nvPr/>
        </p:nvGrpSpPr>
        <p:grpSpPr>
          <a:xfrm>
            <a:off x="81025" y="3817953"/>
            <a:ext cx="3316356" cy="3550165"/>
            <a:chOff x="81025" y="6137845"/>
            <a:chExt cx="3316356" cy="3550165"/>
          </a:xfrm>
        </p:grpSpPr>
        <p:sp>
          <p:nvSpPr>
            <p:cNvPr id="12" name="正方形/長方形 11">
              <a:extLst>
                <a:ext uri="{FF2B5EF4-FFF2-40B4-BE49-F238E27FC236}">
                  <a16:creationId xmlns:a16="http://schemas.microsoft.com/office/drawing/2014/main" id="{BD55C3FE-F31B-407E-7ADE-1155EA738E73}"/>
                </a:ext>
              </a:extLst>
            </p:cNvPr>
            <p:cNvSpPr/>
            <p:nvPr/>
          </p:nvSpPr>
          <p:spPr>
            <a:xfrm>
              <a:off x="97639" y="6661065"/>
              <a:ext cx="3299742" cy="3026945"/>
            </a:xfrm>
            <a:prstGeom prst="rect">
              <a:avLst/>
            </a:prstGeom>
            <a:solidFill>
              <a:schemeClr val="bg1">
                <a:lumMod val="95000"/>
              </a:schemeClr>
            </a:solidFill>
            <a:ln>
              <a:solidFill>
                <a:schemeClr val="accent5">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テキスト ボックス 14">
              <a:extLst>
                <a:ext uri="{FF2B5EF4-FFF2-40B4-BE49-F238E27FC236}">
                  <a16:creationId xmlns:a16="http://schemas.microsoft.com/office/drawing/2014/main" id="{ED811D89-01E6-BE3F-B153-7157B9660C78}"/>
                </a:ext>
              </a:extLst>
            </p:cNvPr>
            <p:cNvSpPr txBox="1"/>
            <p:nvPr/>
          </p:nvSpPr>
          <p:spPr>
            <a:xfrm>
              <a:off x="81025" y="6137845"/>
              <a:ext cx="3316356" cy="523220"/>
            </a:xfrm>
            <a:prstGeom prst="rect">
              <a:avLst/>
            </a:prstGeom>
            <a:noFill/>
          </p:spPr>
          <p:txBody>
            <a:bodyPr wrap="square" rtlCol="0">
              <a:spAutoFit/>
            </a:bodyPr>
            <a:lstStyle/>
            <a:p>
              <a:r>
                <a:rPr kumimoji="1" lang="ja-JP" altLang="en-US" sz="1400" b="1" dirty="0"/>
                <a:t>取組を継続するために今後どのように進めていきますか？</a:t>
              </a:r>
            </a:p>
          </p:txBody>
        </p:sp>
        <p:pic>
          <p:nvPicPr>
            <p:cNvPr id="17" name="グラフィックス 16" descr="女性のプロフィール">
              <a:extLst>
                <a:ext uri="{FF2B5EF4-FFF2-40B4-BE49-F238E27FC236}">
                  <a16:creationId xmlns:a16="http://schemas.microsoft.com/office/drawing/2014/main" id="{B846B8B3-0B3C-160C-837C-EC7DE62477B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0017" y="6754292"/>
              <a:ext cx="523220" cy="523220"/>
            </a:xfrm>
            <a:prstGeom prst="rect">
              <a:avLst/>
            </a:prstGeom>
          </p:spPr>
        </p:pic>
        <p:sp>
          <p:nvSpPr>
            <p:cNvPr id="20" name="テキスト ボックス 19">
              <a:extLst>
                <a:ext uri="{FF2B5EF4-FFF2-40B4-BE49-F238E27FC236}">
                  <a16:creationId xmlns:a16="http://schemas.microsoft.com/office/drawing/2014/main" id="{A7FDD494-60BC-897F-55DC-4259D7E40C21}"/>
                </a:ext>
              </a:extLst>
            </p:cNvPr>
            <p:cNvSpPr txBox="1"/>
            <p:nvPr/>
          </p:nvSpPr>
          <p:spPr>
            <a:xfrm>
              <a:off x="713237" y="6905037"/>
              <a:ext cx="1959625" cy="261610"/>
            </a:xfrm>
            <a:prstGeom prst="rect">
              <a:avLst/>
            </a:prstGeom>
            <a:noFill/>
          </p:spPr>
          <p:txBody>
            <a:bodyPr wrap="square" rtlCol="0">
              <a:spAutoFit/>
            </a:bodyPr>
            <a:lstStyle/>
            <a:p>
              <a:r>
                <a:rPr kumimoji="1" lang="ja-JP" altLang="en-US" sz="1100" b="1" dirty="0"/>
                <a:t>前原さん</a:t>
              </a:r>
            </a:p>
          </p:txBody>
        </p:sp>
        <p:sp>
          <p:nvSpPr>
            <p:cNvPr id="21" name="テキスト ボックス 20">
              <a:extLst>
                <a:ext uri="{FF2B5EF4-FFF2-40B4-BE49-F238E27FC236}">
                  <a16:creationId xmlns:a16="http://schemas.microsoft.com/office/drawing/2014/main" id="{9529FC65-9EE8-8C3F-F686-0F862B8AEBF7}"/>
                </a:ext>
              </a:extLst>
            </p:cNvPr>
            <p:cNvSpPr txBox="1"/>
            <p:nvPr/>
          </p:nvSpPr>
          <p:spPr>
            <a:xfrm>
              <a:off x="190017" y="7375490"/>
              <a:ext cx="3045552" cy="1384995"/>
            </a:xfrm>
            <a:prstGeom prst="rect">
              <a:avLst/>
            </a:prstGeom>
            <a:noFill/>
          </p:spPr>
          <p:txBody>
            <a:bodyPr wrap="square" rtlCol="0">
              <a:spAutoFit/>
            </a:bodyPr>
            <a:lstStyle/>
            <a:p>
              <a:r>
                <a:rPr kumimoji="1" lang="ja-JP" altLang="en-US" sz="1400" b="1" dirty="0"/>
                <a:t>今年度、チーム内あるいは現場と直接意見を聞くことができたことで、新たな課題を感じた。制度等の情報収集ある程度行えたため、実現に向けての引き続き検討を行っていきたい。</a:t>
              </a:r>
              <a:endParaRPr kumimoji="1" lang="en-US" altLang="ja-JP" sz="1400" b="1" dirty="0"/>
            </a:p>
          </p:txBody>
        </p:sp>
      </p:grpSp>
      <p:grpSp>
        <p:nvGrpSpPr>
          <p:cNvPr id="36" name="グループ化 35">
            <a:extLst>
              <a:ext uri="{FF2B5EF4-FFF2-40B4-BE49-F238E27FC236}">
                <a16:creationId xmlns:a16="http://schemas.microsoft.com/office/drawing/2014/main" id="{3B9C3F5C-5BEC-B31A-4A13-A444A387C193}"/>
              </a:ext>
            </a:extLst>
          </p:cNvPr>
          <p:cNvGrpSpPr/>
          <p:nvPr/>
        </p:nvGrpSpPr>
        <p:grpSpPr>
          <a:xfrm>
            <a:off x="0" y="86660"/>
            <a:ext cx="6667983" cy="3567705"/>
            <a:chOff x="0" y="6120305"/>
            <a:chExt cx="6667983" cy="3567705"/>
          </a:xfrm>
        </p:grpSpPr>
        <p:sp>
          <p:nvSpPr>
            <p:cNvPr id="37" name="正方形/長方形 36">
              <a:extLst>
                <a:ext uri="{FF2B5EF4-FFF2-40B4-BE49-F238E27FC236}">
                  <a16:creationId xmlns:a16="http://schemas.microsoft.com/office/drawing/2014/main" id="{8C9AE98D-63B2-3227-13CE-54912D6DC888}"/>
                </a:ext>
              </a:extLst>
            </p:cNvPr>
            <p:cNvSpPr/>
            <p:nvPr/>
          </p:nvSpPr>
          <p:spPr>
            <a:xfrm>
              <a:off x="97639" y="6120305"/>
              <a:ext cx="6570344" cy="3567705"/>
            </a:xfrm>
            <a:prstGeom prst="rect">
              <a:avLst/>
            </a:prstGeom>
            <a:solidFill>
              <a:schemeClr val="bg1">
                <a:lumMod val="95000"/>
              </a:schemeClr>
            </a:solidFill>
            <a:ln>
              <a:solidFill>
                <a:schemeClr val="accent5">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8" name="テキスト ボックス 37">
              <a:extLst>
                <a:ext uri="{FF2B5EF4-FFF2-40B4-BE49-F238E27FC236}">
                  <a16:creationId xmlns:a16="http://schemas.microsoft.com/office/drawing/2014/main" id="{E024394A-3933-9451-4494-18390576ABEC}"/>
                </a:ext>
              </a:extLst>
            </p:cNvPr>
            <p:cNvSpPr txBox="1"/>
            <p:nvPr/>
          </p:nvSpPr>
          <p:spPr>
            <a:xfrm>
              <a:off x="0" y="6298333"/>
              <a:ext cx="3316356" cy="307777"/>
            </a:xfrm>
            <a:prstGeom prst="rect">
              <a:avLst/>
            </a:prstGeom>
            <a:noFill/>
          </p:spPr>
          <p:txBody>
            <a:bodyPr wrap="square" rtlCol="0">
              <a:spAutoFit/>
            </a:bodyPr>
            <a:lstStyle/>
            <a:p>
              <a:r>
                <a:rPr kumimoji="1" lang="ja-JP" altLang="en-US" sz="1400" b="1" dirty="0"/>
                <a:t>　　　　効果検証</a:t>
              </a:r>
              <a:endParaRPr kumimoji="1" lang="en-US" altLang="ja-JP" sz="1400" b="1" dirty="0"/>
            </a:p>
          </p:txBody>
        </p:sp>
        <p:sp>
          <p:nvSpPr>
            <p:cNvPr id="41" name="テキスト ボックス 40">
              <a:extLst>
                <a:ext uri="{FF2B5EF4-FFF2-40B4-BE49-F238E27FC236}">
                  <a16:creationId xmlns:a16="http://schemas.microsoft.com/office/drawing/2014/main" id="{221540C0-6C77-3CE9-54BB-57D51F9E7D03}"/>
                </a:ext>
              </a:extLst>
            </p:cNvPr>
            <p:cNvSpPr txBox="1"/>
            <p:nvPr/>
          </p:nvSpPr>
          <p:spPr>
            <a:xfrm>
              <a:off x="190017" y="6672366"/>
              <a:ext cx="6351460" cy="2893100"/>
            </a:xfrm>
            <a:prstGeom prst="rect">
              <a:avLst/>
            </a:prstGeom>
            <a:noFill/>
          </p:spPr>
          <p:txBody>
            <a:bodyPr wrap="square" rtlCol="0">
              <a:spAutoFit/>
            </a:bodyPr>
            <a:lstStyle/>
            <a:p>
              <a:r>
                <a:rPr kumimoji="1" lang="ja-JP" altLang="en-US" sz="1400" b="1" dirty="0"/>
                <a:t>　養護老人ホームにおける契約入所、特養空床利用型ショート申請、法人独</a:t>
              </a:r>
              <a:endParaRPr kumimoji="1" lang="en-US" altLang="ja-JP" sz="1400" b="1" dirty="0"/>
            </a:p>
            <a:p>
              <a:r>
                <a:rPr kumimoji="1" lang="ja-JP" altLang="en-US" sz="1400" b="1" dirty="0"/>
                <a:t>　自の低所得者向け費用負担軽減制度については、引き続き検討が必要な</a:t>
              </a:r>
              <a:endParaRPr kumimoji="1" lang="en-US" altLang="ja-JP" sz="1400" b="1" dirty="0"/>
            </a:p>
            <a:p>
              <a:r>
                <a:rPr kumimoji="1" lang="ja-JP" altLang="en-US" sz="1400" b="1" dirty="0"/>
                <a:t>　課題。</a:t>
              </a:r>
              <a:endParaRPr kumimoji="1" lang="en-US" altLang="ja-JP" sz="1400" b="1" dirty="0"/>
            </a:p>
            <a:p>
              <a:r>
                <a:rPr kumimoji="1" lang="ja-JP" altLang="en-US" sz="1400" b="1" dirty="0"/>
                <a:t>　医療的ケア（喀痰吸引）が必要な方の泊りサービス提供が実施できる　</a:t>
              </a:r>
              <a:endParaRPr kumimoji="1" lang="en-US" altLang="ja-JP" sz="1400" b="1" dirty="0"/>
            </a:p>
            <a:p>
              <a:r>
                <a:rPr kumimoji="1" lang="ja-JP" altLang="en-US" sz="1400" b="1" dirty="0"/>
                <a:t>　ようになるまでには、時間を要するが着実に研修派遣を行うことで</a:t>
              </a:r>
              <a:endParaRPr kumimoji="1" lang="en-US" altLang="ja-JP" sz="1400" b="1" dirty="0"/>
            </a:p>
            <a:p>
              <a:r>
                <a:rPr kumimoji="1" lang="ja-JP" altLang="en-US" sz="1400" b="1" dirty="0"/>
                <a:t>　実現可能であろう。</a:t>
              </a:r>
              <a:endParaRPr kumimoji="1" lang="en-US" altLang="ja-JP" sz="1400" b="1" dirty="0"/>
            </a:p>
            <a:p>
              <a:r>
                <a:rPr kumimoji="1" lang="ja-JP" altLang="en-US" sz="1400" b="1" dirty="0"/>
                <a:t>　看護小規模多機能さくらにおいては、来年度より受け入れができる</a:t>
              </a:r>
              <a:endParaRPr kumimoji="1" lang="en-US" altLang="ja-JP" sz="1400" b="1" dirty="0"/>
            </a:p>
            <a:p>
              <a:r>
                <a:rPr kumimoji="1" lang="ja-JP" altLang="en-US" sz="1400" b="1" dirty="0"/>
                <a:t>　よう 変更申請を行う予定のため、家族の介護負担の軽減、相談支援機事</a:t>
              </a:r>
              <a:endParaRPr kumimoji="1" lang="en-US" altLang="ja-JP" sz="1400" b="1" dirty="0"/>
            </a:p>
            <a:p>
              <a:r>
                <a:rPr kumimoji="1" lang="ja-JP" altLang="en-US" sz="1400" b="1" dirty="0"/>
                <a:t>　業所の調整にかかる負担軽減の一助となる。</a:t>
              </a:r>
              <a:endParaRPr kumimoji="1" lang="en-US" altLang="ja-JP" sz="1400" b="1" dirty="0"/>
            </a:p>
            <a:p>
              <a:r>
                <a:rPr kumimoji="1" lang="ja-JP" altLang="en-US" sz="1400" b="1" dirty="0"/>
                <a:t>　</a:t>
              </a:r>
              <a:endParaRPr kumimoji="1" lang="en-US" altLang="ja-JP" sz="1400" b="1" dirty="0"/>
            </a:p>
            <a:p>
              <a:r>
                <a:rPr kumimoji="1" lang="ja-JP" altLang="en-US" sz="1400" b="1" dirty="0"/>
                <a:t>　これらの取り組みついては、実施に向けて継続的に検討することで</a:t>
              </a:r>
              <a:endParaRPr kumimoji="1" lang="en-US" altLang="ja-JP" sz="1400" b="1" dirty="0"/>
            </a:p>
            <a:p>
              <a:r>
                <a:rPr kumimoji="1" lang="ja-JP" altLang="en-US" sz="1400" b="1" dirty="0"/>
                <a:t>　セーフティネットとしての社会福祉法人の責務が果たすことができる</a:t>
              </a:r>
              <a:endParaRPr kumimoji="1" lang="en-US" altLang="ja-JP" sz="1400" b="1" dirty="0"/>
            </a:p>
            <a:p>
              <a:r>
                <a:rPr kumimoji="1" lang="ja-JP" altLang="en-US" sz="1400" b="1" dirty="0"/>
                <a:t>　のではないか</a:t>
              </a:r>
              <a:endParaRPr kumimoji="1" lang="en-US" altLang="ja-JP" sz="1400" b="1" dirty="0"/>
            </a:p>
          </p:txBody>
        </p:sp>
      </p:grpSp>
      <p:grpSp>
        <p:nvGrpSpPr>
          <p:cNvPr id="7" name="グループ化 6">
            <a:extLst>
              <a:ext uri="{FF2B5EF4-FFF2-40B4-BE49-F238E27FC236}">
                <a16:creationId xmlns:a16="http://schemas.microsoft.com/office/drawing/2014/main" id="{665C2E8A-F917-368C-2231-03876909E301}"/>
              </a:ext>
            </a:extLst>
          </p:cNvPr>
          <p:cNvGrpSpPr/>
          <p:nvPr/>
        </p:nvGrpSpPr>
        <p:grpSpPr>
          <a:xfrm>
            <a:off x="3489759" y="3807905"/>
            <a:ext cx="3316356" cy="3550165"/>
            <a:chOff x="81025" y="6137845"/>
            <a:chExt cx="3316356" cy="3550165"/>
          </a:xfrm>
        </p:grpSpPr>
        <p:sp>
          <p:nvSpPr>
            <p:cNvPr id="8" name="正方形/長方形 7">
              <a:extLst>
                <a:ext uri="{FF2B5EF4-FFF2-40B4-BE49-F238E27FC236}">
                  <a16:creationId xmlns:a16="http://schemas.microsoft.com/office/drawing/2014/main" id="{DBCE6165-1F04-3D7B-9F63-02373724D394}"/>
                </a:ext>
              </a:extLst>
            </p:cNvPr>
            <p:cNvSpPr/>
            <p:nvPr/>
          </p:nvSpPr>
          <p:spPr>
            <a:xfrm>
              <a:off x="97639" y="6661065"/>
              <a:ext cx="3299742" cy="3026945"/>
            </a:xfrm>
            <a:prstGeom prst="rect">
              <a:avLst/>
            </a:prstGeom>
            <a:solidFill>
              <a:schemeClr val="bg1">
                <a:lumMod val="95000"/>
              </a:schemeClr>
            </a:solidFill>
            <a:ln>
              <a:solidFill>
                <a:schemeClr val="accent5">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テキスト ボックス 8">
              <a:extLst>
                <a:ext uri="{FF2B5EF4-FFF2-40B4-BE49-F238E27FC236}">
                  <a16:creationId xmlns:a16="http://schemas.microsoft.com/office/drawing/2014/main" id="{26DF11C5-D747-A5AE-6DF8-AA5606E077AD}"/>
                </a:ext>
              </a:extLst>
            </p:cNvPr>
            <p:cNvSpPr txBox="1"/>
            <p:nvPr/>
          </p:nvSpPr>
          <p:spPr>
            <a:xfrm>
              <a:off x="81025" y="6137845"/>
              <a:ext cx="3316356" cy="523220"/>
            </a:xfrm>
            <a:prstGeom prst="rect">
              <a:avLst/>
            </a:prstGeom>
            <a:noFill/>
          </p:spPr>
          <p:txBody>
            <a:bodyPr wrap="square" rtlCol="0">
              <a:spAutoFit/>
            </a:bodyPr>
            <a:lstStyle/>
            <a:p>
              <a:r>
                <a:rPr kumimoji="1" lang="ja-JP" altLang="en-US" sz="1400" b="1" dirty="0"/>
                <a:t>取組の中でメンバーの成長、チーム力の向上を実感しましたか？</a:t>
              </a:r>
            </a:p>
          </p:txBody>
        </p:sp>
        <p:sp>
          <p:nvSpPr>
            <p:cNvPr id="11" name="テキスト ボックス 10">
              <a:extLst>
                <a:ext uri="{FF2B5EF4-FFF2-40B4-BE49-F238E27FC236}">
                  <a16:creationId xmlns:a16="http://schemas.microsoft.com/office/drawing/2014/main" id="{BE6BEE0F-AECE-A0C7-7030-57C25FA63320}"/>
                </a:ext>
              </a:extLst>
            </p:cNvPr>
            <p:cNvSpPr txBox="1"/>
            <p:nvPr/>
          </p:nvSpPr>
          <p:spPr>
            <a:xfrm>
              <a:off x="713237" y="6905037"/>
              <a:ext cx="1959625" cy="261610"/>
            </a:xfrm>
            <a:prstGeom prst="rect">
              <a:avLst/>
            </a:prstGeom>
            <a:noFill/>
          </p:spPr>
          <p:txBody>
            <a:bodyPr wrap="square" rtlCol="0">
              <a:spAutoFit/>
            </a:bodyPr>
            <a:lstStyle/>
            <a:p>
              <a:r>
                <a:rPr kumimoji="1" lang="ja-JP" altLang="en-US" sz="1100" b="1" dirty="0"/>
                <a:t>竹下さん</a:t>
              </a:r>
            </a:p>
          </p:txBody>
        </p:sp>
        <p:sp>
          <p:nvSpPr>
            <p:cNvPr id="13" name="テキスト ボックス 12">
              <a:extLst>
                <a:ext uri="{FF2B5EF4-FFF2-40B4-BE49-F238E27FC236}">
                  <a16:creationId xmlns:a16="http://schemas.microsoft.com/office/drawing/2014/main" id="{4B6E4134-D7A1-1E91-7FD5-2D805A6D90B9}"/>
                </a:ext>
              </a:extLst>
            </p:cNvPr>
            <p:cNvSpPr txBox="1"/>
            <p:nvPr/>
          </p:nvSpPr>
          <p:spPr>
            <a:xfrm>
              <a:off x="190017" y="7375490"/>
              <a:ext cx="3045552" cy="1600438"/>
            </a:xfrm>
            <a:prstGeom prst="rect">
              <a:avLst/>
            </a:prstGeom>
            <a:noFill/>
          </p:spPr>
          <p:txBody>
            <a:bodyPr wrap="square" rtlCol="0">
              <a:spAutoFit/>
            </a:bodyPr>
            <a:lstStyle/>
            <a:p>
              <a:r>
                <a:rPr kumimoji="1" lang="ja-JP" altLang="en-US" sz="1400" b="1" dirty="0"/>
                <a:t>チーム員（現場、障がい、高齢者相談）それぞれの立場での意見交換が行えたことで、お互いの課題等の把握ができた。</a:t>
              </a:r>
              <a:endParaRPr kumimoji="1" lang="en-US" altLang="ja-JP" sz="1400" b="1" dirty="0"/>
            </a:p>
            <a:p>
              <a:r>
                <a:rPr kumimoji="1" lang="ja-JP" altLang="en-US" sz="1400" b="1" dirty="0"/>
                <a:t>また普段の業務の中では、なかなかやり取りが少ないが、今回の取り組みで新たな関係性の構築を図れた。</a:t>
              </a:r>
            </a:p>
          </p:txBody>
        </p:sp>
      </p:grpSp>
      <p:sp>
        <p:nvSpPr>
          <p:cNvPr id="14" name="正方形/長方形 13">
            <a:extLst>
              <a:ext uri="{FF2B5EF4-FFF2-40B4-BE49-F238E27FC236}">
                <a16:creationId xmlns:a16="http://schemas.microsoft.com/office/drawing/2014/main" id="{3F7B1AB2-F034-ECC3-BD8D-57C55A458ED7}"/>
              </a:ext>
            </a:extLst>
          </p:cNvPr>
          <p:cNvSpPr/>
          <p:nvPr/>
        </p:nvSpPr>
        <p:spPr>
          <a:xfrm>
            <a:off x="81025" y="7868827"/>
            <a:ext cx="6697390" cy="1950513"/>
          </a:xfrm>
          <a:prstGeom prst="rect">
            <a:avLst/>
          </a:prstGeom>
          <a:solidFill>
            <a:schemeClr val="bg1">
              <a:lumMod val="95000"/>
            </a:schemeClr>
          </a:solidFill>
          <a:ln>
            <a:solidFill>
              <a:schemeClr val="accent5">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 name="テキスト ボックス 17">
            <a:extLst>
              <a:ext uri="{FF2B5EF4-FFF2-40B4-BE49-F238E27FC236}">
                <a16:creationId xmlns:a16="http://schemas.microsoft.com/office/drawing/2014/main" id="{DD2AC22E-779D-3DC7-98D2-176181905662}"/>
              </a:ext>
            </a:extLst>
          </p:cNvPr>
          <p:cNvSpPr txBox="1"/>
          <p:nvPr/>
        </p:nvSpPr>
        <p:spPr>
          <a:xfrm>
            <a:off x="755109" y="8078818"/>
            <a:ext cx="1959625" cy="261610"/>
          </a:xfrm>
          <a:prstGeom prst="rect">
            <a:avLst/>
          </a:prstGeom>
          <a:noFill/>
        </p:spPr>
        <p:txBody>
          <a:bodyPr wrap="square" rtlCol="0">
            <a:spAutoFit/>
          </a:bodyPr>
          <a:lstStyle/>
          <a:p>
            <a:r>
              <a:rPr kumimoji="1" lang="ja-JP" altLang="en-US" sz="1100" b="1" dirty="0"/>
              <a:t>チームリーダー　山中さん</a:t>
            </a:r>
          </a:p>
        </p:txBody>
      </p:sp>
      <p:sp>
        <p:nvSpPr>
          <p:cNvPr id="27" name="テキスト ボックス 26">
            <a:extLst>
              <a:ext uri="{FF2B5EF4-FFF2-40B4-BE49-F238E27FC236}">
                <a16:creationId xmlns:a16="http://schemas.microsoft.com/office/drawing/2014/main" id="{0B8B9028-2BF5-B66D-D8B2-201AB792A12D}"/>
              </a:ext>
            </a:extLst>
          </p:cNvPr>
          <p:cNvSpPr txBox="1"/>
          <p:nvPr/>
        </p:nvSpPr>
        <p:spPr>
          <a:xfrm>
            <a:off x="252023" y="8526514"/>
            <a:ext cx="6475472" cy="1169551"/>
          </a:xfrm>
          <a:prstGeom prst="rect">
            <a:avLst/>
          </a:prstGeom>
          <a:noFill/>
        </p:spPr>
        <p:txBody>
          <a:bodyPr wrap="square" rtlCol="0">
            <a:spAutoFit/>
          </a:bodyPr>
          <a:lstStyle/>
          <a:p>
            <a:r>
              <a:rPr kumimoji="1" lang="ja-JP" altLang="en-US" sz="1400" b="1" dirty="0"/>
              <a:t>チームが取り組んできた内容はとても大きなテーマであり、とても重要な施設機能のセーフティネット強化であった。来年度以降も引き続き取り組んでいかなければならない。チームメンバーでそれぞれの立場での意見交換及び同じ目標に向かって検討できたことは、知識を深めることができたのではないかと思います。</a:t>
            </a:r>
          </a:p>
        </p:txBody>
      </p:sp>
      <p:pic>
        <p:nvPicPr>
          <p:cNvPr id="28" name="グラフィックス 27" descr="棒グラフ (上昇)">
            <a:extLst>
              <a:ext uri="{FF2B5EF4-FFF2-40B4-BE49-F238E27FC236}">
                <a16:creationId xmlns:a16="http://schemas.microsoft.com/office/drawing/2014/main" id="{4BFDDE9E-7E0E-CFF8-C5A1-4B12319905D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90017" y="86660"/>
            <a:ext cx="523220" cy="523220"/>
          </a:xfrm>
          <a:prstGeom prst="rect">
            <a:avLst/>
          </a:prstGeom>
        </p:spPr>
      </p:pic>
      <p:sp>
        <p:nvSpPr>
          <p:cNvPr id="2" name="テキスト ボックス 1">
            <a:extLst>
              <a:ext uri="{FF2B5EF4-FFF2-40B4-BE49-F238E27FC236}">
                <a16:creationId xmlns:a16="http://schemas.microsoft.com/office/drawing/2014/main" id="{D5E74BB7-31AD-1B2D-E938-B336D1E5411C}"/>
              </a:ext>
            </a:extLst>
          </p:cNvPr>
          <p:cNvSpPr txBox="1"/>
          <p:nvPr/>
        </p:nvSpPr>
        <p:spPr>
          <a:xfrm>
            <a:off x="112849" y="7529379"/>
            <a:ext cx="3316356" cy="307777"/>
          </a:xfrm>
          <a:prstGeom prst="rect">
            <a:avLst/>
          </a:prstGeom>
          <a:noFill/>
        </p:spPr>
        <p:txBody>
          <a:bodyPr wrap="square" rtlCol="0">
            <a:spAutoFit/>
          </a:bodyPr>
          <a:lstStyle/>
          <a:p>
            <a:r>
              <a:rPr kumimoji="1" lang="ja-JP" altLang="en-US" sz="1400" b="1" dirty="0"/>
              <a:t>約１年間の活動を振り返っての総評</a:t>
            </a:r>
          </a:p>
        </p:txBody>
      </p:sp>
      <p:pic>
        <p:nvPicPr>
          <p:cNvPr id="5" name="グラフィックス 4" descr="男性のプロフィール">
            <a:extLst>
              <a:ext uri="{FF2B5EF4-FFF2-40B4-BE49-F238E27FC236}">
                <a16:creationId xmlns:a16="http://schemas.microsoft.com/office/drawing/2014/main" id="{8D629AB4-7E09-0EDB-5C0A-9771B75F02E2}"/>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3577263" y="4434400"/>
            <a:ext cx="559445" cy="559445"/>
          </a:xfrm>
          <a:prstGeom prst="rect">
            <a:avLst/>
          </a:prstGeom>
        </p:spPr>
      </p:pic>
      <p:pic>
        <p:nvPicPr>
          <p:cNvPr id="6" name="グラフィックス 5" descr="男性のプロフィール">
            <a:extLst>
              <a:ext uri="{FF2B5EF4-FFF2-40B4-BE49-F238E27FC236}">
                <a16:creationId xmlns:a16="http://schemas.microsoft.com/office/drawing/2014/main" id="{B5090F06-590B-2B35-C7AD-F3A451C273D9}"/>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95664" y="7887363"/>
            <a:ext cx="559445" cy="559445"/>
          </a:xfrm>
          <a:prstGeom prst="rect">
            <a:avLst/>
          </a:prstGeom>
        </p:spPr>
      </p:pic>
    </p:spTree>
    <p:extLst>
      <p:ext uri="{BB962C8B-B14F-4D97-AF65-F5344CB8AC3E}">
        <p14:creationId xmlns:p14="http://schemas.microsoft.com/office/powerpoint/2010/main" val="310365150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1198</TotalTime>
  <Words>708</Words>
  <Application>Microsoft Office PowerPoint</Application>
  <PresentationFormat>A4 210 x 297 mm</PresentationFormat>
  <Paragraphs>46</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游ゴシック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User</dc:creator>
  <cp:lastModifiedBy>藤本</cp:lastModifiedBy>
  <cp:revision>16</cp:revision>
  <dcterms:created xsi:type="dcterms:W3CDTF">2025-01-19T02:10:35Z</dcterms:created>
  <dcterms:modified xsi:type="dcterms:W3CDTF">2025-02-19T10:04:35Z</dcterms:modified>
</cp:coreProperties>
</file>