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58" r:id="rId2"/>
    <p:sldId id="257" r:id="rId3"/>
  </p:sldIdLst>
  <p:sldSz cx="6858000" cy="9906000" type="A4"/>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FF"/>
    <a:srgbClr val="FFFFFF"/>
    <a:srgbClr val="D60093"/>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94660"/>
  </p:normalViewPr>
  <p:slideViewPr>
    <p:cSldViewPr snapToGrid="0">
      <p:cViewPr varScale="1">
        <p:scale>
          <a:sx n="39" d="100"/>
          <a:sy n="39" d="100"/>
        </p:scale>
        <p:origin x="252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4" y="0"/>
            <a:ext cx="2971800" cy="499012"/>
          </a:xfrm>
          <a:prstGeom prst="rect">
            <a:avLst/>
          </a:prstGeom>
        </p:spPr>
        <p:txBody>
          <a:bodyPr vert="horz" lIns="91433" tIns="45716" rIns="91433" bIns="45716" rtlCol="0"/>
          <a:lstStyle>
            <a:lvl1pPr algn="r">
              <a:defRPr sz="1200"/>
            </a:lvl1pPr>
          </a:lstStyle>
          <a:p>
            <a:fld id="{2258EDA6-4E1A-4128-8045-413710CC9E36}" type="datetimeFigureOut">
              <a:rPr kumimoji="1" lang="ja-JP" altLang="en-US" smtClean="0"/>
              <a:t>2025/2/26</a:t>
            </a:fld>
            <a:endParaRPr kumimoji="1" lang="ja-JP" altLang="en-US"/>
          </a:p>
        </p:txBody>
      </p:sp>
      <p:sp>
        <p:nvSpPr>
          <p:cNvPr id="4" name="スライド イメージ プレースホルダー 3"/>
          <p:cNvSpPr>
            <a:spLocks noGrp="1" noRot="1" noChangeAspect="1"/>
          </p:cNvSpPr>
          <p:nvPr>
            <p:ph type="sldImg" idx="2"/>
          </p:nvPr>
        </p:nvSpPr>
        <p:spPr>
          <a:xfrm>
            <a:off x="2266950" y="1243013"/>
            <a:ext cx="2324100" cy="3357562"/>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5800" y="4786363"/>
            <a:ext cx="5486400" cy="3916115"/>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9"/>
            <a:ext cx="2971800" cy="499011"/>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4" y="9446679"/>
            <a:ext cx="2971800" cy="499011"/>
          </a:xfrm>
          <a:prstGeom prst="rect">
            <a:avLst/>
          </a:prstGeom>
        </p:spPr>
        <p:txBody>
          <a:bodyPr vert="horz" lIns="91433" tIns="45716" rIns="91433" bIns="45716" rtlCol="0" anchor="b"/>
          <a:lstStyle>
            <a:lvl1pPr algn="r">
              <a:defRPr sz="1200"/>
            </a:lvl1pPr>
          </a:lstStyle>
          <a:p>
            <a:fld id="{3A769AB2-28EA-4C9E-8736-17C8E5C2387C}" type="slidenum">
              <a:rPr kumimoji="1" lang="ja-JP" altLang="en-US" smtClean="0"/>
              <a:t>‹#›</a:t>
            </a:fld>
            <a:endParaRPr kumimoji="1" lang="ja-JP" altLang="en-US"/>
          </a:p>
        </p:txBody>
      </p:sp>
    </p:spTree>
    <p:extLst>
      <p:ext uri="{BB962C8B-B14F-4D97-AF65-F5344CB8AC3E}">
        <p14:creationId xmlns:p14="http://schemas.microsoft.com/office/powerpoint/2010/main" val="32650531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1CD01-7FFB-A000-5DC2-E06CFE3E62D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4F22DB-79B0-B550-AE2B-6F84A1118B49}"/>
              </a:ext>
            </a:extLst>
          </p:cNvPr>
          <p:cNvSpPr>
            <a:spLocks noGrp="1" noRot="1" noChangeAspect="1"/>
          </p:cNvSpPr>
          <p:nvPr>
            <p:ph type="sldImg"/>
          </p:nvPr>
        </p:nvSpPr>
        <p:spPr>
          <a:xfrm>
            <a:off x="2266950" y="1243013"/>
            <a:ext cx="2324100" cy="3357562"/>
          </a:xfrm>
        </p:spPr>
      </p:sp>
      <p:sp>
        <p:nvSpPr>
          <p:cNvPr id="3" name="ノート プレースホルダー 2">
            <a:extLst>
              <a:ext uri="{FF2B5EF4-FFF2-40B4-BE49-F238E27FC236}">
                <a16:creationId xmlns:a16="http://schemas.microsoft.com/office/drawing/2014/main" id="{E8B8ABC1-CFEC-A8D0-F742-156211AFB0A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1B312EF-04B1-4B07-F286-F0E82976F96D}"/>
              </a:ext>
            </a:extLst>
          </p:cNvPr>
          <p:cNvSpPr>
            <a:spLocks noGrp="1"/>
          </p:cNvSpPr>
          <p:nvPr>
            <p:ph type="sldNum" sz="quarter" idx="5"/>
          </p:nvPr>
        </p:nvSpPr>
        <p:spPr/>
        <p:txBody>
          <a:bodyPr/>
          <a:lstStyle/>
          <a:p>
            <a:fld id="{3A769AB2-28EA-4C9E-8736-17C8E5C2387C}" type="slidenum">
              <a:rPr kumimoji="1" lang="ja-JP" altLang="en-US" smtClean="0"/>
              <a:t>1</a:t>
            </a:fld>
            <a:endParaRPr kumimoji="1" lang="ja-JP" altLang="en-US"/>
          </a:p>
        </p:txBody>
      </p:sp>
    </p:spTree>
    <p:extLst>
      <p:ext uri="{BB962C8B-B14F-4D97-AF65-F5344CB8AC3E}">
        <p14:creationId xmlns:p14="http://schemas.microsoft.com/office/powerpoint/2010/main" val="3746834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66950" y="1243013"/>
            <a:ext cx="2324100" cy="33575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A769AB2-28EA-4C9E-8736-17C8E5C2387C}" type="slidenum">
              <a:rPr kumimoji="1" lang="ja-JP" altLang="en-US" smtClean="0"/>
              <a:t>2</a:t>
            </a:fld>
            <a:endParaRPr kumimoji="1" lang="ja-JP" altLang="en-US"/>
          </a:p>
        </p:txBody>
      </p:sp>
    </p:spTree>
    <p:extLst>
      <p:ext uri="{BB962C8B-B14F-4D97-AF65-F5344CB8AC3E}">
        <p14:creationId xmlns:p14="http://schemas.microsoft.com/office/powerpoint/2010/main" val="3752698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68FD039-5CB2-47C3-87C7-9B198F9B9A89}" type="datetimeFigureOut">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130493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8FD039-5CB2-47C3-87C7-9B198F9B9A89}" type="datetimeFigureOut">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275104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8FD039-5CB2-47C3-87C7-9B198F9B9A89}" type="datetimeFigureOut">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166143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8FD039-5CB2-47C3-87C7-9B198F9B9A89}" type="datetimeFigureOut">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94125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FD039-5CB2-47C3-87C7-9B198F9B9A89}" type="datetimeFigureOut">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170960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68FD039-5CB2-47C3-87C7-9B198F9B9A89}" type="datetimeFigureOut">
              <a:rPr kumimoji="1" lang="ja-JP" altLang="en-US" smtClean="0"/>
              <a:t>2025/2/26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1562909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68FD039-5CB2-47C3-87C7-9B198F9B9A89}" type="datetimeFigureOut">
              <a:rPr kumimoji="1" lang="ja-JP" altLang="en-US" smtClean="0"/>
              <a:t>2025/2/26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333499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68FD039-5CB2-47C3-87C7-9B198F9B9A89}" type="datetimeFigureOut">
              <a:rPr kumimoji="1" lang="ja-JP" altLang="en-US" smtClean="0"/>
              <a:t>2025/2/26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339669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D039-5CB2-47C3-87C7-9B198F9B9A89}" type="datetimeFigureOut">
              <a:rPr kumimoji="1" lang="ja-JP" altLang="en-US" smtClean="0"/>
              <a:t>2025/2/26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404069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8FD039-5CB2-47C3-87C7-9B198F9B9A89}" type="datetimeFigureOut">
              <a:rPr kumimoji="1" lang="ja-JP" altLang="en-US" smtClean="0"/>
              <a:t>2025/2/26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273725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8FD039-5CB2-47C3-87C7-9B198F9B9A89}" type="datetimeFigureOut">
              <a:rPr kumimoji="1" lang="ja-JP" altLang="en-US" smtClean="0"/>
              <a:t>2025/2/26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101904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68FD039-5CB2-47C3-87C7-9B198F9B9A89}" type="datetimeFigureOut">
              <a:rPr kumimoji="1" lang="ja-JP" altLang="en-US" smtClean="0"/>
              <a:t>2025/2/26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358436A-EBC3-468D-84A7-FD02437C6077}" type="slidenum">
              <a:rPr kumimoji="1" lang="ja-JP" altLang="en-US" smtClean="0"/>
              <a:t>‹#›</a:t>
            </a:fld>
            <a:endParaRPr kumimoji="1" lang="ja-JP" altLang="en-US"/>
          </a:p>
        </p:txBody>
      </p:sp>
    </p:spTree>
    <p:extLst>
      <p:ext uri="{BB962C8B-B14F-4D97-AF65-F5344CB8AC3E}">
        <p14:creationId xmlns:p14="http://schemas.microsoft.com/office/powerpoint/2010/main" val="33618045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sv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3B2CE-9699-41D9-D4EB-E5F76DD832F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076B526D-C14A-0BA7-0C19-D1FEA73005D4}"/>
              </a:ext>
            </a:extLst>
          </p:cNvPr>
          <p:cNvSpPr/>
          <p:nvPr/>
        </p:nvSpPr>
        <p:spPr>
          <a:xfrm>
            <a:off x="2540" y="425873"/>
            <a:ext cx="6858000" cy="26032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a:solidFill>
                <a:srgbClr val="66CCFF"/>
              </a:solidFill>
            </a:endParaRPr>
          </a:p>
        </p:txBody>
      </p:sp>
      <p:sp>
        <p:nvSpPr>
          <p:cNvPr id="2" name="テキスト ボックス 1">
            <a:extLst>
              <a:ext uri="{FF2B5EF4-FFF2-40B4-BE49-F238E27FC236}">
                <a16:creationId xmlns:a16="http://schemas.microsoft.com/office/drawing/2014/main" id="{28A6387D-2253-8413-F8ED-32DAE650615A}"/>
              </a:ext>
            </a:extLst>
          </p:cNvPr>
          <p:cNvSpPr txBox="1"/>
          <p:nvPr/>
        </p:nvSpPr>
        <p:spPr>
          <a:xfrm>
            <a:off x="0" y="44339"/>
            <a:ext cx="3316356" cy="392415"/>
          </a:xfrm>
          <a:prstGeom prst="rect">
            <a:avLst/>
          </a:prstGeom>
          <a:noFill/>
        </p:spPr>
        <p:txBody>
          <a:bodyPr wrap="square" rtlCol="0">
            <a:spAutoFit/>
          </a:bodyPr>
          <a:lstStyle/>
          <a:p>
            <a:r>
              <a:rPr kumimoji="1" lang="ja-JP" altLang="en-US" sz="1950" b="1" dirty="0"/>
              <a:t>労働環境改善チーム</a:t>
            </a:r>
          </a:p>
        </p:txBody>
      </p:sp>
      <p:sp>
        <p:nvSpPr>
          <p:cNvPr id="7" name="正方形/長方形 6">
            <a:extLst>
              <a:ext uri="{FF2B5EF4-FFF2-40B4-BE49-F238E27FC236}">
                <a16:creationId xmlns:a16="http://schemas.microsoft.com/office/drawing/2014/main" id="{67B3AFAF-1BFB-C7E8-9B2F-D8901F78287F}"/>
              </a:ext>
            </a:extLst>
          </p:cNvPr>
          <p:cNvSpPr/>
          <p:nvPr/>
        </p:nvSpPr>
        <p:spPr>
          <a:xfrm>
            <a:off x="0" y="3251200"/>
            <a:ext cx="6858000" cy="26032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6CCFF"/>
              </a:solidFill>
            </a:endParaRPr>
          </a:p>
        </p:txBody>
      </p:sp>
      <p:sp>
        <p:nvSpPr>
          <p:cNvPr id="8" name="テキスト ボックス 7">
            <a:extLst>
              <a:ext uri="{FF2B5EF4-FFF2-40B4-BE49-F238E27FC236}">
                <a16:creationId xmlns:a16="http://schemas.microsoft.com/office/drawing/2014/main" id="{2F26BB25-63D8-73C4-1AC0-241BF758B434}"/>
              </a:ext>
            </a:extLst>
          </p:cNvPr>
          <p:cNvSpPr txBox="1"/>
          <p:nvPr/>
        </p:nvSpPr>
        <p:spPr>
          <a:xfrm>
            <a:off x="59304" y="3304634"/>
            <a:ext cx="6654012" cy="584775"/>
          </a:xfrm>
          <a:prstGeom prst="rect">
            <a:avLst/>
          </a:prstGeom>
          <a:noFill/>
        </p:spPr>
        <p:txBody>
          <a:bodyPr wrap="square" rtlCol="0">
            <a:spAutoFit/>
          </a:bodyPr>
          <a:lstStyle/>
          <a:p>
            <a:r>
              <a:rPr kumimoji="1" lang="ja-JP" altLang="en-US" sz="1600" b="1" dirty="0">
                <a:solidFill>
                  <a:schemeClr val="bg1"/>
                </a:solidFill>
              </a:rPr>
              <a:t>チームの取り組み　　職員のモチベーション向上のための施策の実施</a:t>
            </a:r>
            <a:endParaRPr kumimoji="1" lang="en-US" altLang="ja-JP" sz="1600" b="1" dirty="0">
              <a:solidFill>
                <a:schemeClr val="bg1"/>
              </a:solidFill>
            </a:endParaRPr>
          </a:p>
          <a:p>
            <a:endParaRPr kumimoji="1" lang="en-US" altLang="ja-JP" sz="1600" b="1" dirty="0">
              <a:solidFill>
                <a:schemeClr val="bg1"/>
              </a:solidFill>
            </a:endParaRPr>
          </a:p>
        </p:txBody>
      </p:sp>
      <p:sp>
        <p:nvSpPr>
          <p:cNvPr id="10" name="正方形/長方形 9">
            <a:extLst>
              <a:ext uri="{FF2B5EF4-FFF2-40B4-BE49-F238E27FC236}">
                <a16:creationId xmlns:a16="http://schemas.microsoft.com/office/drawing/2014/main" id="{15EAB960-573B-268B-BBB1-438B6895A27F}"/>
              </a:ext>
            </a:extLst>
          </p:cNvPr>
          <p:cNvSpPr/>
          <p:nvPr/>
        </p:nvSpPr>
        <p:spPr>
          <a:xfrm>
            <a:off x="59304" y="3723595"/>
            <a:ext cx="1665324" cy="274140"/>
          </a:xfrm>
          <a:prstGeom prst="rect">
            <a:avLst/>
          </a:prstGeom>
          <a:solidFill>
            <a:srgbClr val="D6009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t>　取組の概要</a:t>
            </a:r>
          </a:p>
        </p:txBody>
      </p:sp>
      <p:sp>
        <p:nvSpPr>
          <p:cNvPr id="11" name="正方形/長方形 10">
            <a:extLst>
              <a:ext uri="{FF2B5EF4-FFF2-40B4-BE49-F238E27FC236}">
                <a16:creationId xmlns:a16="http://schemas.microsoft.com/office/drawing/2014/main" id="{D4C4F5E6-A505-EAA1-229F-9127F0E418E5}"/>
              </a:ext>
            </a:extLst>
          </p:cNvPr>
          <p:cNvSpPr/>
          <p:nvPr/>
        </p:nvSpPr>
        <p:spPr>
          <a:xfrm>
            <a:off x="59304" y="4701851"/>
            <a:ext cx="1665324" cy="274140"/>
          </a:xfrm>
          <a:prstGeom prst="rect">
            <a:avLst/>
          </a:prstGeom>
          <a:solidFill>
            <a:srgbClr val="D6009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t>　取組のポイント</a:t>
            </a:r>
          </a:p>
        </p:txBody>
      </p:sp>
      <p:sp>
        <p:nvSpPr>
          <p:cNvPr id="12" name="正方形/長方形 11">
            <a:extLst>
              <a:ext uri="{FF2B5EF4-FFF2-40B4-BE49-F238E27FC236}">
                <a16:creationId xmlns:a16="http://schemas.microsoft.com/office/drawing/2014/main" id="{523B446A-EB63-E853-3417-2D6A4E0AA268}"/>
              </a:ext>
            </a:extLst>
          </p:cNvPr>
          <p:cNvSpPr/>
          <p:nvPr/>
        </p:nvSpPr>
        <p:spPr>
          <a:xfrm>
            <a:off x="97639" y="6661065"/>
            <a:ext cx="3299742" cy="3026945"/>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3187A73C-9240-47B8-3A48-923B3522B2B7}"/>
              </a:ext>
            </a:extLst>
          </p:cNvPr>
          <p:cNvSpPr txBox="1"/>
          <p:nvPr/>
        </p:nvSpPr>
        <p:spPr>
          <a:xfrm>
            <a:off x="81025" y="5968514"/>
            <a:ext cx="3316356" cy="523220"/>
          </a:xfrm>
          <a:prstGeom prst="rect">
            <a:avLst/>
          </a:prstGeom>
          <a:noFill/>
        </p:spPr>
        <p:txBody>
          <a:bodyPr wrap="square" rtlCol="0">
            <a:spAutoFit/>
          </a:bodyPr>
          <a:lstStyle/>
          <a:p>
            <a:r>
              <a:rPr kumimoji="1" lang="ja-JP" altLang="en-US" sz="1400" b="1" dirty="0"/>
              <a:t>なぜ、労働環境の改善をテーマに取り組みましたか？</a:t>
            </a:r>
          </a:p>
        </p:txBody>
      </p:sp>
      <p:sp>
        <p:nvSpPr>
          <p:cNvPr id="20" name="テキスト ボックス 19">
            <a:extLst>
              <a:ext uri="{FF2B5EF4-FFF2-40B4-BE49-F238E27FC236}">
                <a16:creationId xmlns:a16="http://schemas.microsoft.com/office/drawing/2014/main" id="{388D6CD4-82CE-0C3A-09A2-3A61576BBD5D}"/>
              </a:ext>
            </a:extLst>
          </p:cNvPr>
          <p:cNvSpPr txBox="1"/>
          <p:nvPr/>
        </p:nvSpPr>
        <p:spPr>
          <a:xfrm>
            <a:off x="713237" y="6905037"/>
            <a:ext cx="1959625" cy="261610"/>
          </a:xfrm>
          <a:prstGeom prst="rect">
            <a:avLst/>
          </a:prstGeom>
          <a:noFill/>
        </p:spPr>
        <p:txBody>
          <a:bodyPr wrap="square" rtlCol="0">
            <a:spAutoFit/>
          </a:bodyPr>
          <a:lstStyle/>
          <a:p>
            <a:r>
              <a:rPr kumimoji="1" lang="ja-JP" altLang="en-US" sz="1100" b="1" dirty="0"/>
              <a:t>北川さん</a:t>
            </a:r>
          </a:p>
        </p:txBody>
      </p:sp>
      <p:sp>
        <p:nvSpPr>
          <p:cNvPr id="21" name="テキスト ボックス 20">
            <a:extLst>
              <a:ext uri="{FF2B5EF4-FFF2-40B4-BE49-F238E27FC236}">
                <a16:creationId xmlns:a16="http://schemas.microsoft.com/office/drawing/2014/main" id="{4C3B2A36-41B9-C07F-9AD0-A2EDAD932763}"/>
              </a:ext>
            </a:extLst>
          </p:cNvPr>
          <p:cNvSpPr txBox="1"/>
          <p:nvPr/>
        </p:nvSpPr>
        <p:spPr>
          <a:xfrm>
            <a:off x="190017" y="7375490"/>
            <a:ext cx="3045552" cy="2246769"/>
          </a:xfrm>
          <a:prstGeom prst="rect">
            <a:avLst/>
          </a:prstGeom>
          <a:noFill/>
        </p:spPr>
        <p:txBody>
          <a:bodyPr wrap="square" rtlCol="0">
            <a:spAutoFit/>
          </a:bodyPr>
          <a:lstStyle/>
          <a:p>
            <a:r>
              <a:rPr kumimoji="1" lang="ja-JP" altLang="en-US" sz="1400" b="1"/>
              <a:t>職場での職員が定着しない問題や、人員不足による残業、給与に関しては評価基準がなく、通常の昇給もないことからモチベーションの低下や、労働環境の改善を望む声が従前からあがっており、改善、また改善に近づくことで皆が楽しく働きやすい環境になればという思いと、会社としての質の向上に繋がるきっかけにしたいという気持ちがあった。</a:t>
            </a:r>
            <a:endParaRPr kumimoji="1" lang="en-US" altLang="ja-JP" sz="1400" b="1" dirty="0"/>
          </a:p>
        </p:txBody>
      </p:sp>
      <p:sp>
        <p:nvSpPr>
          <p:cNvPr id="22" name="正方形/長方形 21">
            <a:extLst>
              <a:ext uri="{FF2B5EF4-FFF2-40B4-BE49-F238E27FC236}">
                <a16:creationId xmlns:a16="http://schemas.microsoft.com/office/drawing/2014/main" id="{3929D3EA-1E6E-87CC-AD62-B2E5B1D8E3B7}"/>
              </a:ext>
            </a:extLst>
          </p:cNvPr>
          <p:cNvSpPr/>
          <p:nvPr/>
        </p:nvSpPr>
        <p:spPr>
          <a:xfrm>
            <a:off x="3498954" y="6661065"/>
            <a:ext cx="3299742" cy="3026945"/>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3157D16-732E-A78C-6A33-DA310DF90A23}"/>
              </a:ext>
            </a:extLst>
          </p:cNvPr>
          <p:cNvSpPr txBox="1"/>
          <p:nvPr/>
        </p:nvSpPr>
        <p:spPr>
          <a:xfrm>
            <a:off x="4114552" y="6905037"/>
            <a:ext cx="1959625" cy="261610"/>
          </a:xfrm>
          <a:prstGeom prst="rect">
            <a:avLst/>
          </a:prstGeom>
          <a:noFill/>
        </p:spPr>
        <p:txBody>
          <a:bodyPr wrap="square" rtlCol="0">
            <a:spAutoFit/>
          </a:bodyPr>
          <a:lstStyle/>
          <a:p>
            <a:r>
              <a:rPr kumimoji="1" lang="ja-JP" altLang="en-US" sz="1100" b="1" dirty="0"/>
              <a:t>吉谷さん</a:t>
            </a:r>
          </a:p>
        </p:txBody>
      </p:sp>
      <p:sp>
        <p:nvSpPr>
          <p:cNvPr id="24" name="テキスト ボックス 23">
            <a:extLst>
              <a:ext uri="{FF2B5EF4-FFF2-40B4-BE49-F238E27FC236}">
                <a16:creationId xmlns:a16="http://schemas.microsoft.com/office/drawing/2014/main" id="{6D075A69-22A5-8183-DD80-86918E28E371}"/>
              </a:ext>
            </a:extLst>
          </p:cNvPr>
          <p:cNvSpPr txBox="1"/>
          <p:nvPr/>
        </p:nvSpPr>
        <p:spPr>
          <a:xfrm>
            <a:off x="3591332" y="7375490"/>
            <a:ext cx="3045552" cy="1600438"/>
          </a:xfrm>
          <a:prstGeom prst="rect">
            <a:avLst/>
          </a:prstGeom>
          <a:noFill/>
        </p:spPr>
        <p:txBody>
          <a:bodyPr wrap="square" rtlCol="0">
            <a:spAutoFit/>
          </a:bodyPr>
          <a:lstStyle/>
          <a:p>
            <a:r>
              <a:rPr kumimoji="1" lang="ja-JP" altLang="en-US" sz="1400" b="1" dirty="0"/>
              <a:t>アンケートの結果、課題の多さに中々まとめきれず大変でしたが、チーム内でそれぞれがしっかりと自分の意見を持ち寄り本音で話し合いを行い今回の結果に繋がったと思います。</a:t>
            </a:r>
            <a:endParaRPr kumimoji="1" lang="en-US" altLang="ja-JP" sz="1400" b="1" dirty="0"/>
          </a:p>
          <a:p>
            <a:endParaRPr kumimoji="1" lang="ja-JP" altLang="en-US" sz="1400" b="1" dirty="0"/>
          </a:p>
        </p:txBody>
      </p:sp>
      <p:sp>
        <p:nvSpPr>
          <p:cNvPr id="26" name="テキスト ボックス 25">
            <a:extLst>
              <a:ext uri="{FF2B5EF4-FFF2-40B4-BE49-F238E27FC236}">
                <a16:creationId xmlns:a16="http://schemas.microsoft.com/office/drawing/2014/main" id="{29F0F0CA-97DD-091A-D8AB-D5B1826D9BD8}"/>
              </a:ext>
            </a:extLst>
          </p:cNvPr>
          <p:cNvSpPr txBox="1"/>
          <p:nvPr/>
        </p:nvSpPr>
        <p:spPr>
          <a:xfrm>
            <a:off x="3482340" y="5969758"/>
            <a:ext cx="3316356" cy="738664"/>
          </a:xfrm>
          <a:prstGeom prst="rect">
            <a:avLst/>
          </a:prstGeom>
          <a:noFill/>
        </p:spPr>
        <p:txBody>
          <a:bodyPr wrap="square" rtlCol="0">
            <a:spAutoFit/>
          </a:bodyPr>
          <a:lstStyle/>
          <a:p>
            <a:r>
              <a:rPr kumimoji="1" lang="ja-JP" altLang="en-US" sz="1400" b="1" dirty="0"/>
              <a:t>目標達成までに見つかった課題に対し、チームのメンバーでどのようにして取り組みましたか？</a:t>
            </a:r>
          </a:p>
        </p:txBody>
      </p:sp>
      <p:pic>
        <p:nvPicPr>
          <p:cNvPr id="19" name="グラフィックス 18" descr="男性のプロフィール">
            <a:extLst>
              <a:ext uri="{FF2B5EF4-FFF2-40B4-BE49-F238E27FC236}">
                <a16:creationId xmlns:a16="http://schemas.microsoft.com/office/drawing/2014/main" id="{39684319-ECC2-4E26-5C3E-FA8F4DD518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6699" y="6711623"/>
            <a:ext cx="559445" cy="559445"/>
          </a:xfrm>
          <a:prstGeom prst="rect">
            <a:avLst/>
          </a:prstGeom>
        </p:spPr>
      </p:pic>
      <p:pic>
        <p:nvPicPr>
          <p:cNvPr id="5" name="グラフィックス 4" descr="男性のプロフィール">
            <a:extLst>
              <a:ext uri="{FF2B5EF4-FFF2-40B4-BE49-F238E27FC236}">
                <a16:creationId xmlns:a16="http://schemas.microsoft.com/office/drawing/2014/main" id="{0629D7E5-F90E-F3EE-7FB9-B14E72520D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384" y="6711623"/>
            <a:ext cx="559445" cy="559445"/>
          </a:xfrm>
          <a:prstGeom prst="rect">
            <a:avLst/>
          </a:prstGeom>
        </p:spPr>
      </p:pic>
      <p:sp>
        <p:nvSpPr>
          <p:cNvPr id="14" name="テキスト ボックス 13">
            <a:extLst>
              <a:ext uri="{FF2B5EF4-FFF2-40B4-BE49-F238E27FC236}">
                <a16:creationId xmlns:a16="http://schemas.microsoft.com/office/drawing/2014/main" id="{4D546F8C-43DD-20C9-8749-E743A550FC48}"/>
              </a:ext>
            </a:extLst>
          </p:cNvPr>
          <p:cNvSpPr txBox="1"/>
          <p:nvPr/>
        </p:nvSpPr>
        <p:spPr>
          <a:xfrm>
            <a:off x="135384" y="3997735"/>
            <a:ext cx="6577932" cy="646331"/>
          </a:xfrm>
          <a:prstGeom prst="rect">
            <a:avLst/>
          </a:prstGeom>
          <a:noFill/>
        </p:spPr>
        <p:txBody>
          <a:bodyPr wrap="square" rtlCol="0">
            <a:spAutoFit/>
          </a:bodyPr>
          <a:lstStyle/>
          <a:p>
            <a:r>
              <a:rPr kumimoji="1" lang="ja-JP" altLang="en-US" dirty="0"/>
              <a:t>職員アンケートの作成と実施</a:t>
            </a:r>
            <a:endParaRPr kumimoji="1" lang="en-US" altLang="ja-JP" dirty="0"/>
          </a:p>
          <a:p>
            <a:r>
              <a:rPr kumimoji="1" lang="ja-JP" altLang="en-US" dirty="0"/>
              <a:t>事業所視察、視察内容の精査、改善策の立案</a:t>
            </a:r>
          </a:p>
        </p:txBody>
      </p:sp>
      <p:sp>
        <p:nvSpPr>
          <p:cNvPr id="16" name="テキスト ボックス 15">
            <a:extLst>
              <a:ext uri="{FF2B5EF4-FFF2-40B4-BE49-F238E27FC236}">
                <a16:creationId xmlns:a16="http://schemas.microsoft.com/office/drawing/2014/main" id="{78CEC8BD-A8B5-A9AC-2A8D-956B6BF74B90}"/>
              </a:ext>
            </a:extLst>
          </p:cNvPr>
          <p:cNvSpPr txBox="1"/>
          <p:nvPr/>
        </p:nvSpPr>
        <p:spPr>
          <a:xfrm>
            <a:off x="190017" y="5115811"/>
            <a:ext cx="6523299" cy="646331"/>
          </a:xfrm>
          <a:prstGeom prst="rect">
            <a:avLst/>
          </a:prstGeom>
          <a:noFill/>
        </p:spPr>
        <p:txBody>
          <a:bodyPr wrap="square" rtlCol="0">
            <a:spAutoFit/>
          </a:bodyPr>
          <a:lstStyle/>
          <a:p>
            <a:r>
              <a:rPr kumimoji="1" lang="ja-JP" altLang="en-US" dirty="0"/>
              <a:t>アンケート内容は、現状を把握しやすい内容とした</a:t>
            </a:r>
            <a:endParaRPr kumimoji="1" lang="en-US" altLang="ja-JP" dirty="0"/>
          </a:p>
          <a:p>
            <a:r>
              <a:rPr kumimoji="1" lang="ja-JP" altLang="en-US" dirty="0"/>
              <a:t>視察は第三者視点で労働環境や労働状態の把握を目的とした。</a:t>
            </a:r>
          </a:p>
        </p:txBody>
      </p:sp>
      <p:pic>
        <p:nvPicPr>
          <p:cNvPr id="9" name="図 8" descr="机の椅子に座っている人たち&#10;&#10;中程度の精度で自動的に生成された説明">
            <a:extLst>
              <a:ext uri="{FF2B5EF4-FFF2-40B4-BE49-F238E27FC236}">
                <a16:creationId xmlns:a16="http://schemas.microsoft.com/office/drawing/2014/main" id="{4B97535B-0197-DFE5-C135-C617C7C415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9164"/>
            <a:ext cx="3418963" cy="2564222"/>
          </a:xfrm>
          <a:prstGeom prst="rect">
            <a:avLst/>
          </a:prstGeom>
        </p:spPr>
      </p:pic>
      <p:pic>
        <p:nvPicPr>
          <p:cNvPr id="17" name="図 16" descr="ノートパソコンで作業をしている人たち&#10;&#10;AI によって生成されたコンテンツは間違っている可能性があります。">
            <a:extLst>
              <a:ext uri="{FF2B5EF4-FFF2-40B4-BE49-F238E27FC236}">
                <a16:creationId xmlns:a16="http://schemas.microsoft.com/office/drawing/2014/main" id="{C34C8EFB-2688-276B-80F0-738D4774BB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6176" y="445280"/>
            <a:ext cx="3479074" cy="2609306"/>
          </a:xfrm>
          <a:prstGeom prst="rect">
            <a:avLst/>
          </a:prstGeom>
        </p:spPr>
      </p:pic>
      <p:sp>
        <p:nvSpPr>
          <p:cNvPr id="6" name="正方形/長方形 5">
            <a:extLst>
              <a:ext uri="{FF2B5EF4-FFF2-40B4-BE49-F238E27FC236}">
                <a16:creationId xmlns:a16="http://schemas.microsoft.com/office/drawing/2014/main" id="{416719B4-8436-E313-862A-B7F5CA6BB28A}"/>
              </a:ext>
            </a:extLst>
          </p:cNvPr>
          <p:cNvSpPr/>
          <p:nvPr/>
        </p:nvSpPr>
        <p:spPr>
          <a:xfrm>
            <a:off x="3558894" y="1436914"/>
            <a:ext cx="3316356" cy="1611641"/>
          </a:xfrm>
          <a:prstGeom prst="rect">
            <a:avLst/>
          </a:prstGeom>
          <a:solidFill>
            <a:schemeClr val="bg1">
              <a:lumMod val="50000"/>
              <a:alpha val="4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192" dirty="0">
                <a:solidFill>
                  <a:schemeClr val="bg1"/>
                </a:solidFill>
              </a:rPr>
              <a:t>労働環境改善チーム</a:t>
            </a:r>
            <a:endParaRPr kumimoji="1" lang="en-US" altLang="ja-JP" sz="1192" dirty="0">
              <a:solidFill>
                <a:schemeClr val="bg1"/>
              </a:solidFill>
            </a:endParaRPr>
          </a:p>
          <a:p>
            <a:r>
              <a:rPr kumimoji="1" lang="ja-JP" altLang="en-US" sz="1192" dirty="0">
                <a:solidFill>
                  <a:schemeClr val="bg1"/>
                </a:solidFill>
              </a:rPr>
              <a:t>メンバー構成</a:t>
            </a:r>
            <a:endParaRPr kumimoji="1" lang="en-US" altLang="ja-JP" sz="1192" dirty="0">
              <a:solidFill>
                <a:schemeClr val="bg1"/>
              </a:solidFill>
            </a:endParaRPr>
          </a:p>
          <a:p>
            <a:r>
              <a:rPr kumimoji="1" lang="ja-JP" altLang="en-US" sz="1192" dirty="0">
                <a:solidFill>
                  <a:schemeClr val="bg1"/>
                </a:solidFill>
              </a:rPr>
              <a:t>・阪本（南野</a:t>
            </a:r>
            <a:r>
              <a:rPr kumimoji="1" lang="en-US" altLang="ja-JP" sz="1192" dirty="0">
                <a:solidFill>
                  <a:schemeClr val="bg1"/>
                </a:solidFill>
              </a:rPr>
              <a:t>SUD</a:t>
            </a:r>
            <a:r>
              <a:rPr kumimoji="1" lang="ja-JP" altLang="en-US" sz="1192" dirty="0">
                <a:solidFill>
                  <a:schemeClr val="bg1"/>
                </a:solidFill>
              </a:rPr>
              <a:t>）</a:t>
            </a:r>
            <a:endParaRPr kumimoji="1" lang="en-US" altLang="ja-JP" sz="1192" dirty="0">
              <a:solidFill>
                <a:schemeClr val="bg1"/>
              </a:solidFill>
            </a:endParaRPr>
          </a:p>
          <a:p>
            <a:r>
              <a:rPr kumimoji="1" lang="ja-JP" altLang="en-US" sz="1192" dirty="0">
                <a:solidFill>
                  <a:schemeClr val="bg1"/>
                </a:solidFill>
              </a:rPr>
              <a:t>・下之園（ケアハイツいたみ）</a:t>
            </a:r>
            <a:endParaRPr kumimoji="1" lang="en-US" altLang="ja-JP" sz="1192" dirty="0">
              <a:solidFill>
                <a:schemeClr val="bg1"/>
              </a:solidFill>
            </a:endParaRPr>
          </a:p>
          <a:p>
            <a:r>
              <a:rPr kumimoji="1" lang="ja-JP" altLang="en-US" sz="1192" dirty="0">
                <a:solidFill>
                  <a:schemeClr val="bg1"/>
                </a:solidFill>
              </a:rPr>
              <a:t>・吉谷（荒牧デイサービスセンター）</a:t>
            </a:r>
            <a:endParaRPr kumimoji="1" lang="en-US" altLang="ja-JP" sz="1192" dirty="0">
              <a:solidFill>
                <a:schemeClr val="bg1"/>
              </a:solidFill>
            </a:endParaRPr>
          </a:p>
          <a:p>
            <a:r>
              <a:rPr kumimoji="1" lang="ja-JP" altLang="en-US" sz="1192" dirty="0">
                <a:solidFill>
                  <a:schemeClr val="bg1"/>
                </a:solidFill>
              </a:rPr>
              <a:t>・井上（看護小規模多機能居宅介護さくら）</a:t>
            </a:r>
            <a:endParaRPr kumimoji="1" lang="en-US" altLang="ja-JP" sz="1192" dirty="0">
              <a:solidFill>
                <a:schemeClr val="bg1"/>
              </a:solidFill>
            </a:endParaRPr>
          </a:p>
          <a:p>
            <a:r>
              <a:rPr kumimoji="1" lang="ja-JP" altLang="en-US" sz="1192" dirty="0">
                <a:solidFill>
                  <a:schemeClr val="bg1"/>
                </a:solidFill>
              </a:rPr>
              <a:t>・鳥山（看護小規模多機能居宅介護さくら）</a:t>
            </a:r>
            <a:endParaRPr kumimoji="1" lang="en-US" altLang="ja-JP" sz="1192" dirty="0">
              <a:solidFill>
                <a:schemeClr val="bg1"/>
              </a:solidFill>
            </a:endParaRPr>
          </a:p>
          <a:p>
            <a:r>
              <a:rPr kumimoji="1" lang="ja-JP" altLang="en-US" sz="1192" dirty="0">
                <a:solidFill>
                  <a:schemeClr val="bg1"/>
                </a:solidFill>
              </a:rPr>
              <a:t>・北川（ケアハイツなかの）</a:t>
            </a:r>
            <a:endParaRPr kumimoji="1" lang="en-US" altLang="ja-JP" sz="1192" dirty="0">
              <a:solidFill>
                <a:schemeClr val="bg1"/>
              </a:solidFill>
            </a:endParaRPr>
          </a:p>
        </p:txBody>
      </p:sp>
    </p:spTree>
    <p:extLst>
      <p:ext uri="{BB962C8B-B14F-4D97-AF65-F5344CB8AC3E}">
        <p14:creationId xmlns:p14="http://schemas.microsoft.com/office/powerpoint/2010/main" val="151990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AA5AA872-E4F2-FC81-4F04-0A04AE304AA8}"/>
              </a:ext>
            </a:extLst>
          </p:cNvPr>
          <p:cNvGrpSpPr/>
          <p:nvPr/>
        </p:nvGrpSpPr>
        <p:grpSpPr>
          <a:xfrm>
            <a:off x="81025" y="3817953"/>
            <a:ext cx="3316356" cy="3550165"/>
            <a:chOff x="81025" y="6137845"/>
            <a:chExt cx="3316356" cy="3550165"/>
          </a:xfrm>
        </p:grpSpPr>
        <p:sp>
          <p:nvSpPr>
            <p:cNvPr id="12" name="正方形/長方形 11">
              <a:extLst>
                <a:ext uri="{FF2B5EF4-FFF2-40B4-BE49-F238E27FC236}">
                  <a16:creationId xmlns:a16="http://schemas.microsoft.com/office/drawing/2014/main" id="{BD55C3FE-F31B-407E-7ADE-1155EA738E73}"/>
                </a:ext>
              </a:extLst>
            </p:cNvPr>
            <p:cNvSpPr/>
            <p:nvPr/>
          </p:nvSpPr>
          <p:spPr>
            <a:xfrm>
              <a:off x="97639" y="6661065"/>
              <a:ext cx="3299742" cy="3026945"/>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D811D89-01E6-BE3F-B153-7157B9660C78}"/>
                </a:ext>
              </a:extLst>
            </p:cNvPr>
            <p:cNvSpPr txBox="1"/>
            <p:nvPr/>
          </p:nvSpPr>
          <p:spPr>
            <a:xfrm>
              <a:off x="81025" y="6137845"/>
              <a:ext cx="3316356" cy="523220"/>
            </a:xfrm>
            <a:prstGeom prst="rect">
              <a:avLst/>
            </a:prstGeom>
            <a:noFill/>
          </p:spPr>
          <p:txBody>
            <a:bodyPr wrap="square" rtlCol="0">
              <a:spAutoFit/>
            </a:bodyPr>
            <a:lstStyle/>
            <a:p>
              <a:r>
                <a:rPr kumimoji="1" lang="ja-JP" altLang="en-US" sz="1400" b="1" dirty="0"/>
                <a:t>取組を継続するために今後どのように進めていきますか？</a:t>
              </a:r>
            </a:p>
          </p:txBody>
        </p:sp>
        <p:sp>
          <p:nvSpPr>
            <p:cNvPr id="20" name="テキスト ボックス 19">
              <a:extLst>
                <a:ext uri="{FF2B5EF4-FFF2-40B4-BE49-F238E27FC236}">
                  <a16:creationId xmlns:a16="http://schemas.microsoft.com/office/drawing/2014/main" id="{A7FDD494-60BC-897F-55DC-4259D7E40C21}"/>
                </a:ext>
              </a:extLst>
            </p:cNvPr>
            <p:cNvSpPr txBox="1"/>
            <p:nvPr/>
          </p:nvSpPr>
          <p:spPr>
            <a:xfrm>
              <a:off x="713237" y="6905037"/>
              <a:ext cx="1959625" cy="261610"/>
            </a:xfrm>
            <a:prstGeom prst="rect">
              <a:avLst/>
            </a:prstGeom>
            <a:noFill/>
          </p:spPr>
          <p:txBody>
            <a:bodyPr wrap="square" rtlCol="0">
              <a:spAutoFit/>
            </a:bodyPr>
            <a:lstStyle/>
            <a:p>
              <a:r>
                <a:rPr kumimoji="1" lang="ja-JP" altLang="en-US" sz="1100" b="1" dirty="0"/>
                <a:t>井上さん</a:t>
              </a:r>
            </a:p>
          </p:txBody>
        </p:sp>
        <p:sp>
          <p:nvSpPr>
            <p:cNvPr id="21" name="テキスト ボックス 20">
              <a:extLst>
                <a:ext uri="{FF2B5EF4-FFF2-40B4-BE49-F238E27FC236}">
                  <a16:creationId xmlns:a16="http://schemas.microsoft.com/office/drawing/2014/main" id="{9529FC65-9EE8-8C3F-F686-0F862B8AEBF7}"/>
                </a:ext>
              </a:extLst>
            </p:cNvPr>
            <p:cNvSpPr txBox="1"/>
            <p:nvPr/>
          </p:nvSpPr>
          <p:spPr>
            <a:xfrm>
              <a:off x="190017" y="7375490"/>
              <a:ext cx="3045552" cy="2031325"/>
            </a:xfrm>
            <a:prstGeom prst="rect">
              <a:avLst/>
            </a:prstGeom>
            <a:noFill/>
          </p:spPr>
          <p:txBody>
            <a:bodyPr wrap="square" rtlCol="0">
              <a:spAutoFit/>
            </a:bodyPr>
            <a:lstStyle/>
            <a:p>
              <a:r>
                <a:rPr kumimoji="1" lang="ja-JP" altLang="en-US" sz="1400" b="1" dirty="0"/>
                <a:t>労働環境の改善は、検討範囲が広く今回の取り組みでは焦点が絞れておらず、改善に向けた取り組みが充分でなかったと感じました。</a:t>
              </a:r>
              <a:endParaRPr kumimoji="1" lang="en-US" altLang="ja-JP" sz="1400" b="1" dirty="0"/>
            </a:p>
            <a:p>
              <a:r>
                <a:rPr kumimoji="1" lang="ja-JP" altLang="en-US" sz="1400" b="1" dirty="0"/>
                <a:t>今後継続となれば、各事業所と密にコミュニケーションを図り実態把握に努め、その時の実情に応じた労働環境を構築し貢献できるよう努めていきたい。</a:t>
              </a:r>
            </a:p>
          </p:txBody>
        </p:sp>
      </p:grpSp>
      <p:grpSp>
        <p:nvGrpSpPr>
          <p:cNvPr id="36" name="グループ化 35">
            <a:extLst>
              <a:ext uri="{FF2B5EF4-FFF2-40B4-BE49-F238E27FC236}">
                <a16:creationId xmlns:a16="http://schemas.microsoft.com/office/drawing/2014/main" id="{3B9C3F5C-5BEC-B31A-4A13-A444A387C193}"/>
              </a:ext>
            </a:extLst>
          </p:cNvPr>
          <p:cNvGrpSpPr/>
          <p:nvPr/>
        </p:nvGrpSpPr>
        <p:grpSpPr>
          <a:xfrm>
            <a:off x="0" y="86660"/>
            <a:ext cx="6667983" cy="3567705"/>
            <a:chOff x="0" y="6120305"/>
            <a:chExt cx="6667983" cy="3567705"/>
          </a:xfrm>
        </p:grpSpPr>
        <p:sp>
          <p:nvSpPr>
            <p:cNvPr id="37" name="正方形/長方形 36">
              <a:extLst>
                <a:ext uri="{FF2B5EF4-FFF2-40B4-BE49-F238E27FC236}">
                  <a16:creationId xmlns:a16="http://schemas.microsoft.com/office/drawing/2014/main" id="{8C9AE98D-63B2-3227-13CE-54912D6DC888}"/>
                </a:ext>
              </a:extLst>
            </p:cNvPr>
            <p:cNvSpPr/>
            <p:nvPr/>
          </p:nvSpPr>
          <p:spPr>
            <a:xfrm>
              <a:off x="97639" y="6120305"/>
              <a:ext cx="6570344" cy="3567705"/>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E024394A-3933-9451-4494-18390576ABEC}"/>
                </a:ext>
              </a:extLst>
            </p:cNvPr>
            <p:cNvSpPr txBox="1"/>
            <p:nvPr/>
          </p:nvSpPr>
          <p:spPr>
            <a:xfrm>
              <a:off x="0" y="6298333"/>
              <a:ext cx="3316356" cy="307777"/>
            </a:xfrm>
            <a:prstGeom prst="rect">
              <a:avLst/>
            </a:prstGeom>
            <a:noFill/>
          </p:spPr>
          <p:txBody>
            <a:bodyPr wrap="square" rtlCol="0">
              <a:spAutoFit/>
            </a:bodyPr>
            <a:lstStyle/>
            <a:p>
              <a:r>
                <a:rPr kumimoji="1" lang="ja-JP" altLang="en-US" sz="1400" b="1" dirty="0"/>
                <a:t>　　　　効果検証</a:t>
              </a:r>
              <a:endParaRPr kumimoji="1" lang="en-US" altLang="ja-JP" sz="1400" b="1" dirty="0"/>
            </a:p>
          </p:txBody>
        </p:sp>
        <p:sp>
          <p:nvSpPr>
            <p:cNvPr id="41" name="テキスト ボックス 40">
              <a:extLst>
                <a:ext uri="{FF2B5EF4-FFF2-40B4-BE49-F238E27FC236}">
                  <a16:creationId xmlns:a16="http://schemas.microsoft.com/office/drawing/2014/main" id="{221540C0-6C77-3CE9-54BB-57D51F9E7D03}"/>
                </a:ext>
              </a:extLst>
            </p:cNvPr>
            <p:cNvSpPr txBox="1"/>
            <p:nvPr/>
          </p:nvSpPr>
          <p:spPr>
            <a:xfrm>
              <a:off x="190017" y="6672366"/>
              <a:ext cx="6351460" cy="738664"/>
            </a:xfrm>
            <a:prstGeom prst="rect">
              <a:avLst/>
            </a:prstGeom>
            <a:noFill/>
          </p:spPr>
          <p:txBody>
            <a:bodyPr wrap="square" rtlCol="0">
              <a:spAutoFit/>
            </a:bodyPr>
            <a:lstStyle/>
            <a:p>
              <a:r>
                <a:rPr kumimoji="1" lang="ja-JP" altLang="en-US" sz="1400" b="1" dirty="0"/>
                <a:t>①ウオーターサーバーの設置場所について現場との意見調整</a:t>
              </a:r>
              <a:endParaRPr kumimoji="1" lang="en-US" altLang="ja-JP" sz="1400" b="1" dirty="0"/>
            </a:p>
            <a:p>
              <a:r>
                <a:rPr kumimoji="1" lang="ja-JP" altLang="en-US" sz="1400" b="1" dirty="0"/>
                <a:t>②稲野・鴻池地域包括支援センターの事務所スペースの改善</a:t>
              </a:r>
              <a:endParaRPr kumimoji="1" lang="en-US" altLang="ja-JP" sz="1400" b="1" dirty="0"/>
            </a:p>
            <a:p>
              <a:r>
                <a:rPr kumimoji="1" lang="ja-JP" altLang="en-US" sz="1400" b="1" dirty="0"/>
                <a:t>③労働環境に関するアンケートと現場視察結果報告書を作成</a:t>
              </a:r>
            </a:p>
          </p:txBody>
        </p:sp>
      </p:grpSp>
      <p:grpSp>
        <p:nvGrpSpPr>
          <p:cNvPr id="7" name="グループ化 6">
            <a:extLst>
              <a:ext uri="{FF2B5EF4-FFF2-40B4-BE49-F238E27FC236}">
                <a16:creationId xmlns:a16="http://schemas.microsoft.com/office/drawing/2014/main" id="{665C2E8A-F917-368C-2231-03876909E301}"/>
              </a:ext>
            </a:extLst>
          </p:cNvPr>
          <p:cNvGrpSpPr/>
          <p:nvPr/>
        </p:nvGrpSpPr>
        <p:grpSpPr>
          <a:xfrm>
            <a:off x="3489759" y="3807905"/>
            <a:ext cx="3316356" cy="3550165"/>
            <a:chOff x="81025" y="6137845"/>
            <a:chExt cx="3316356" cy="3550165"/>
          </a:xfrm>
        </p:grpSpPr>
        <p:sp>
          <p:nvSpPr>
            <p:cNvPr id="8" name="正方形/長方形 7">
              <a:extLst>
                <a:ext uri="{FF2B5EF4-FFF2-40B4-BE49-F238E27FC236}">
                  <a16:creationId xmlns:a16="http://schemas.microsoft.com/office/drawing/2014/main" id="{DBCE6165-1F04-3D7B-9F63-02373724D394}"/>
                </a:ext>
              </a:extLst>
            </p:cNvPr>
            <p:cNvSpPr/>
            <p:nvPr/>
          </p:nvSpPr>
          <p:spPr>
            <a:xfrm>
              <a:off x="97639" y="6661065"/>
              <a:ext cx="3299742" cy="3026945"/>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6DF11C5-D747-A5AE-6DF8-AA5606E077AD}"/>
                </a:ext>
              </a:extLst>
            </p:cNvPr>
            <p:cNvSpPr txBox="1"/>
            <p:nvPr/>
          </p:nvSpPr>
          <p:spPr>
            <a:xfrm>
              <a:off x="81025" y="6137845"/>
              <a:ext cx="3316356" cy="523220"/>
            </a:xfrm>
            <a:prstGeom prst="rect">
              <a:avLst/>
            </a:prstGeom>
            <a:noFill/>
          </p:spPr>
          <p:txBody>
            <a:bodyPr wrap="square" rtlCol="0">
              <a:spAutoFit/>
            </a:bodyPr>
            <a:lstStyle/>
            <a:p>
              <a:r>
                <a:rPr kumimoji="1" lang="ja-JP" altLang="en-US" sz="1400" b="1" dirty="0"/>
                <a:t>取組の中でメンバーの成長、チーム力の向上を実感しましたか？</a:t>
              </a:r>
            </a:p>
          </p:txBody>
        </p:sp>
        <p:pic>
          <p:nvPicPr>
            <p:cNvPr id="10" name="グラフィックス 9" descr="女性のプロフィール">
              <a:extLst>
                <a:ext uri="{FF2B5EF4-FFF2-40B4-BE49-F238E27FC236}">
                  <a16:creationId xmlns:a16="http://schemas.microsoft.com/office/drawing/2014/main" id="{19D93ED1-A78C-6E8D-D8A1-03F4290CBD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017" y="6754292"/>
              <a:ext cx="523220" cy="523220"/>
            </a:xfrm>
            <a:prstGeom prst="rect">
              <a:avLst/>
            </a:prstGeom>
          </p:spPr>
        </p:pic>
        <p:sp>
          <p:nvSpPr>
            <p:cNvPr id="11" name="テキスト ボックス 10">
              <a:extLst>
                <a:ext uri="{FF2B5EF4-FFF2-40B4-BE49-F238E27FC236}">
                  <a16:creationId xmlns:a16="http://schemas.microsoft.com/office/drawing/2014/main" id="{BE6BEE0F-AECE-A0C7-7030-57C25FA63320}"/>
                </a:ext>
              </a:extLst>
            </p:cNvPr>
            <p:cNvSpPr txBox="1"/>
            <p:nvPr/>
          </p:nvSpPr>
          <p:spPr>
            <a:xfrm>
              <a:off x="713237" y="6905037"/>
              <a:ext cx="1959625" cy="261610"/>
            </a:xfrm>
            <a:prstGeom prst="rect">
              <a:avLst/>
            </a:prstGeom>
            <a:noFill/>
          </p:spPr>
          <p:txBody>
            <a:bodyPr wrap="square" rtlCol="0">
              <a:spAutoFit/>
            </a:bodyPr>
            <a:lstStyle/>
            <a:p>
              <a:r>
                <a:rPr kumimoji="1" lang="ja-JP" altLang="en-US" sz="1100" b="1" dirty="0"/>
                <a:t>鳥山さん</a:t>
              </a:r>
              <a:endParaRPr kumimoji="1" lang="en-US" altLang="ja-JP" sz="1100" b="1" dirty="0"/>
            </a:p>
          </p:txBody>
        </p:sp>
        <p:sp>
          <p:nvSpPr>
            <p:cNvPr id="13" name="テキスト ボックス 12">
              <a:extLst>
                <a:ext uri="{FF2B5EF4-FFF2-40B4-BE49-F238E27FC236}">
                  <a16:creationId xmlns:a16="http://schemas.microsoft.com/office/drawing/2014/main" id="{4B6E4134-D7A1-1E91-7FD5-2D805A6D90B9}"/>
                </a:ext>
              </a:extLst>
            </p:cNvPr>
            <p:cNvSpPr txBox="1"/>
            <p:nvPr/>
          </p:nvSpPr>
          <p:spPr>
            <a:xfrm>
              <a:off x="190017" y="7375490"/>
              <a:ext cx="3045552" cy="2246769"/>
            </a:xfrm>
            <a:prstGeom prst="rect">
              <a:avLst/>
            </a:prstGeom>
            <a:noFill/>
          </p:spPr>
          <p:txBody>
            <a:bodyPr wrap="square" rtlCol="0">
              <a:spAutoFit/>
            </a:bodyPr>
            <a:lstStyle/>
            <a:p>
              <a:r>
                <a:rPr kumimoji="1" lang="ja-JP" altLang="en-US" sz="1400" b="1" dirty="0"/>
                <a:t>取り扱うテーマの難しさや、メン</a:t>
              </a:r>
              <a:endParaRPr kumimoji="1" lang="en-US" altLang="ja-JP" sz="1400" b="1" dirty="0"/>
            </a:p>
            <a:p>
              <a:r>
                <a:rPr kumimoji="1" lang="ja-JP" altLang="en-US" sz="1400" b="1" dirty="0"/>
                <a:t>バーの職種の違いもあり、開始当初はチームとしての纏まりは感じ取れず手探りの状態であった。その後の各事業所へアンケート実施や視察を経てメンバー間での関心が高まった印象。今回は充分とは言えない結果になったが、メンバー間で現状の問題に対しての認識は共有できたと捉えています。</a:t>
              </a:r>
              <a:endParaRPr kumimoji="1" lang="en-US" altLang="ja-JP" sz="1400" b="1" dirty="0"/>
            </a:p>
          </p:txBody>
        </p:sp>
      </p:grpSp>
      <p:sp>
        <p:nvSpPr>
          <p:cNvPr id="14" name="正方形/長方形 13">
            <a:extLst>
              <a:ext uri="{FF2B5EF4-FFF2-40B4-BE49-F238E27FC236}">
                <a16:creationId xmlns:a16="http://schemas.microsoft.com/office/drawing/2014/main" id="{3F7B1AB2-F034-ECC3-BD8D-57C55A458ED7}"/>
              </a:ext>
            </a:extLst>
          </p:cNvPr>
          <p:cNvSpPr/>
          <p:nvPr/>
        </p:nvSpPr>
        <p:spPr>
          <a:xfrm>
            <a:off x="81025" y="7914144"/>
            <a:ext cx="6697390" cy="1950513"/>
          </a:xfrm>
          <a:prstGeom prst="rect">
            <a:avLst/>
          </a:prstGeom>
          <a:solidFill>
            <a:schemeClr val="bg1">
              <a:lumMod val="95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DD2AC22E-779D-3DC7-98D2-176181905662}"/>
              </a:ext>
            </a:extLst>
          </p:cNvPr>
          <p:cNvSpPr txBox="1"/>
          <p:nvPr/>
        </p:nvSpPr>
        <p:spPr>
          <a:xfrm>
            <a:off x="755109" y="8021666"/>
            <a:ext cx="1959625" cy="261610"/>
          </a:xfrm>
          <a:prstGeom prst="rect">
            <a:avLst/>
          </a:prstGeom>
          <a:noFill/>
        </p:spPr>
        <p:txBody>
          <a:bodyPr wrap="square" rtlCol="0">
            <a:spAutoFit/>
          </a:bodyPr>
          <a:lstStyle/>
          <a:p>
            <a:r>
              <a:rPr kumimoji="1" lang="ja-JP" altLang="en-US" sz="1100" b="1" dirty="0"/>
              <a:t>チームリーダー　阪本さん</a:t>
            </a:r>
          </a:p>
        </p:txBody>
      </p:sp>
      <p:pic>
        <p:nvPicPr>
          <p:cNvPr id="28" name="グラフィックス 27" descr="棒グラフ (上昇)">
            <a:extLst>
              <a:ext uri="{FF2B5EF4-FFF2-40B4-BE49-F238E27FC236}">
                <a16:creationId xmlns:a16="http://schemas.microsoft.com/office/drawing/2014/main" id="{4BFDDE9E-7E0E-CFF8-C5A1-4B12319905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0017" y="86660"/>
            <a:ext cx="523220" cy="523220"/>
          </a:xfrm>
          <a:prstGeom prst="rect">
            <a:avLst/>
          </a:prstGeom>
        </p:spPr>
      </p:pic>
      <p:sp>
        <p:nvSpPr>
          <p:cNvPr id="2" name="テキスト ボックス 1">
            <a:extLst>
              <a:ext uri="{FF2B5EF4-FFF2-40B4-BE49-F238E27FC236}">
                <a16:creationId xmlns:a16="http://schemas.microsoft.com/office/drawing/2014/main" id="{D5E74BB7-31AD-1B2D-E938-B336D1E5411C}"/>
              </a:ext>
            </a:extLst>
          </p:cNvPr>
          <p:cNvSpPr txBox="1"/>
          <p:nvPr/>
        </p:nvSpPr>
        <p:spPr>
          <a:xfrm>
            <a:off x="112849" y="7529379"/>
            <a:ext cx="3316356" cy="307777"/>
          </a:xfrm>
          <a:prstGeom prst="rect">
            <a:avLst/>
          </a:prstGeom>
          <a:noFill/>
        </p:spPr>
        <p:txBody>
          <a:bodyPr wrap="square" rtlCol="0">
            <a:spAutoFit/>
          </a:bodyPr>
          <a:lstStyle/>
          <a:p>
            <a:r>
              <a:rPr kumimoji="1" lang="ja-JP" altLang="en-US" sz="1400" b="1" dirty="0"/>
              <a:t>約１年間の活動を振り返っての総評</a:t>
            </a:r>
          </a:p>
        </p:txBody>
      </p:sp>
      <p:pic>
        <p:nvPicPr>
          <p:cNvPr id="3" name="グラフィックス 2" descr="男性のプロフィール">
            <a:extLst>
              <a:ext uri="{FF2B5EF4-FFF2-40B4-BE49-F238E27FC236}">
                <a16:creationId xmlns:a16="http://schemas.microsoft.com/office/drawing/2014/main" id="{5A719042-9F79-F11B-B870-9029DD342B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6959" y="4426179"/>
            <a:ext cx="559445" cy="559445"/>
          </a:xfrm>
          <a:prstGeom prst="rect">
            <a:avLst/>
          </a:prstGeom>
        </p:spPr>
      </p:pic>
      <p:pic>
        <p:nvPicPr>
          <p:cNvPr id="4" name="グラフィックス 3" descr="男性のプロフィール">
            <a:extLst>
              <a:ext uri="{FF2B5EF4-FFF2-40B4-BE49-F238E27FC236}">
                <a16:creationId xmlns:a16="http://schemas.microsoft.com/office/drawing/2014/main" id="{F9744E54-69F7-DBB0-3633-00FF2B598E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4327" y="7850122"/>
            <a:ext cx="559445" cy="559445"/>
          </a:xfrm>
          <a:prstGeom prst="rect">
            <a:avLst/>
          </a:prstGeom>
        </p:spPr>
      </p:pic>
      <p:sp>
        <p:nvSpPr>
          <p:cNvPr id="16" name="テキスト ボックス 15">
            <a:extLst>
              <a:ext uri="{FF2B5EF4-FFF2-40B4-BE49-F238E27FC236}">
                <a16:creationId xmlns:a16="http://schemas.microsoft.com/office/drawing/2014/main" id="{92B91102-AC3A-254E-A019-E7593CEE4575}"/>
              </a:ext>
            </a:extLst>
          </p:cNvPr>
          <p:cNvSpPr txBox="1"/>
          <p:nvPr/>
        </p:nvSpPr>
        <p:spPr>
          <a:xfrm>
            <a:off x="112849" y="8309662"/>
            <a:ext cx="6664126" cy="1600438"/>
          </a:xfrm>
          <a:prstGeom prst="rect">
            <a:avLst/>
          </a:prstGeom>
          <a:noFill/>
        </p:spPr>
        <p:txBody>
          <a:bodyPr wrap="square" rtlCol="0">
            <a:spAutoFit/>
          </a:bodyPr>
          <a:lstStyle/>
          <a:p>
            <a:r>
              <a:rPr kumimoji="1" lang="ja-JP" altLang="ja-JP" sz="1400" b="1" kern="1200" dirty="0">
                <a:solidFill>
                  <a:srgbClr val="000000"/>
                </a:solidFill>
                <a:effectLst/>
                <a:latin typeface="+mn-ea"/>
                <a:cs typeface="Times New Roman" panose="02020603050405020304" pitchFamily="18" charset="0"/>
              </a:rPr>
              <a:t>今回、業務評価改善会議メンバーの他に３名の職員が自主的に参加していただきました。チームで活動するにあたり、メンバーから事業団をよくしたいとの思いを感じることができました。毎月の会議やアンケートの作成や事業所視察など行うことでチーム一丸となり取り組むことができ、またメンバーの成長につながったと感じています。</a:t>
            </a:r>
            <a:r>
              <a:rPr kumimoji="1" lang="ja-JP" altLang="en-US" sz="1400" b="1" kern="1200" dirty="0">
                <a:solidFill>
                  <a:srgbClr val="000000"/>
                </a:solidFill>
                <a:effectLst/>
                <a:latin typeface="+mn-ea"/>
                <a:cs typeface="Times New Roman" panose="02020603050405020304" pitchFamily="18" charset="0"/>
              </a:rPr>
              <a:t>結果として</a:t>
            </a:r>
            <a:r>
              <a:rPr kumimoji="1" lang="ja-JP" altLang="ja-JP" sz="1400" b="1" kern="1200" dirty="0">
                <a:solidFill>
                  <a:srgbClr val="000000"/>
                </a:solidFill>
                <a:effectLst/>
                <a:latin typeface="+mn-ea"/>
                <a:cs typeface="Times New Roman" panose="02020603050405020304" pitchFamily="18" charset="0"/>
              </a:rPr>
              <a:t>、様々な環境課題の抽出や整理は行えたと考えています。チームとして、今後も継続して職員が働き続けることができる職場環境の改善に向けて取り組んでいかなければならない継続的な課題だと感じています。</a:t>
            </a:r>
            <a:endParaRPr lang="ja-JP" altLang="ja-JP" sz="1400" dirty="0">
              <a:effectLst/>
              <a:latin typeface="+mn-ea"/>
              <a:cs typeface="ＭＳ Ｐゴシック" panose="020B0600070205080204" pitchFamily="50" charset="-128"/>
            </a:endParaRPr>
          </a:p>
        </p:txBody>
      </p:sp>
      <p:grpSp>
        <p:nvGrpSpPr>
          <p:cNvPr id="5" name="グループ化 4">
            <a:extLst>
              <a:ext uri="{FF2B5EF4-FFF2-40B4-BE49-F238E27FC236}">
                <a16:creationId xmlns:a16="http://schemas.microsoft.com/office/drawing/2014/main" id="{55650AA4-CF9E-5C3A-F018-A4302D8156DD}"/>
              </a:ext>
            </a:extLst>
          </p:cNvPr>
          <p:cNvGrpSpPr/>
          <p:nvPr/>
        </p:nvGrpSpPr>
        <p:grpSpPr>
          <a:xfrm>
            <a:off x="3444912" y="1369122"/>
            <a:ext cx="3115095" cy="2259530"/>
            <a:chOff x="0" y="-2831"/>
            <a:chExt cx="3667354" cy="2607806"/>
          </a:xfrm>
        </p:grpSpPr>
        <p:pic>
          <p:nvPicPr>
            <p:cNvPr id="6" name="図 5">
              <a:extLst>
                <a:ext uri="{FF2B5EF4-FFF2-40B4-BE49-F238E27FC236}">
                  <a16:creationId xmlns:a16="http://schemas.microsoft.com/office/drawing/2014/main" id="{9690E3CB-C48B-4A08-8EF6-2684E216EED6}"/>
                </a:ext>
              </a:extLst>
            </p:cNvPr>
            <p:cNvPicPr>
              <a:picLocks noChangeAspect="1"/>
            </p:cNvPicPr>
            <p:nvPr/>
          </p:nvPicPr>
          <p:blipFill>
            <a:blip r:embed="rId9"/>
            <a:stretch>
              <a:fillRect/>
            </a:stretch>
          </p:blipFill>
          <p:spPr>
            <a:xfrm>
              <a:off x="0" y="392401"/>
              <a:ext cx="1619708" cy="2168199"/>
            </a:xfrm>
            <a:prstGeom prst="rect">
              <a:avLst/>
            </a:prstGeom>
          </p:spPr>
        </p:pic>
        <p:pic>
          <p:nvPicPr>
            <p:cNvPr id="17" name="図 16">
              <a:extLst>
                <a:ext uri="{FF2B5EF4-FFF2-40B4-BE49-F238E27FC236}">
                  <a16:creationId xmlns:a16="http://schemas.microsoft.com/office/drawing/2014/main" id="{1C3A1CCA-D6B6-44A6-8767-32AD8B80FD8C}"/>
                </a:ext>
              </a:extLst>
            </p:cNvPr>
            <p:cNvPicPr>
              <a:picLocks noChangeAspect="1"/>
            </p:cNvPicPr>
            <p:nvPr/>
          </p:nvPicPr>
          <p:blipFill>
            <a:blip r:embed="rId10"/>
            <a:stretch>
              <a:fillRect/>
            </a:stretch>
          </p:blipFill>
          <p:spPr>
            <a:xfrm>
              <a:off x="2035679" y="347638"/>
              <a:ext cx="1631675" cy="2212004"/>
            </a:xfrm>
            <a:prstGeom prst="rect">
              <a:avLst/>
            </a:prstGeom>
          </p:spPr>
        </p:pic>
        <p:sp>
          <p:nvSpPr>
            <p:cNvPr id="19" name="矢印: 右 18">
              <a:extLst>
                <a:ext uri="{FF2B5EF4-FFF2-40B4-BE49-F238E27FC236}">
                  <a16:creationId xmlns:a16="http://schemas.microsoft.com/office/drawing/2014/main" id="{0EB06139-CFBC-4BD0-B65B-83CE3751D1CC}"/>
                </a:ext>
              </a:extLst>
            </p:cNvPr>
            <p:cNvSpPr/>
            <p:nvPr/>
          </p:nvSpPr>
          <p:spPr>
            <a:xfrm>
              <a:off x="1713679" y="1230707"/>
              <a:ext cx="269545" cy="5918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 name="楕円 21">
              <a:extLst>
                <a:ext uri="{FF2B5EF4-FFF2-40B4-BE49-F238E27FC236}">
                  <a16:creationId xmlns:a16="http://schemas.microsoft.com/office/drawing/2014/main" id="{2F97D2AF-B0B4-AA9D-5E8A-71BE527CF8DB}"/>
                </a:ext>
              </a:extLst>
            </p:cNvPr>
            <p:cNvSpPr/>
            <p:nvPr/>
          </p:nvSpPr>
          <p:spPr>
            <a:xfrm>
              <a:off x="76969" y="438392"/>
              <a:ext cx="397398" cy="331305"/>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a:t>前</a:t>
              </a:r>
            </a:p>
          </p:txBody>
        </p:sp>
        <p:sp>
          <p:nvSpPr>
            <p:cNvPr id="23" name="楕円 22">
              <a:extLst>
                <a:ext uri="{FF2B5EF4-FFF2-40B4-BE49-F238E27FC236}">
                  <a16:creationId xmlns:a16="http://schemas.microsoft.com/office/drawing/2014/main" id="{876C509A-9962-4F6B-ADA3-FD0689BC60BF}"/>
                </a:ext>
              </a:extLst>
            </p:cNvPr>
            <p:cNvSpPr/>
            <p:nvPr/>
          </p:nvSpPr>
          <p:spPr>
            <a:xfrm>
              <a:off x="2103832" y="398367"/>
              <a:ext cx="397398" cy="331305"/>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a:t>後</a:t>
              </a:r>
            </a:p>
          </p:txBody>
        </p:sp>
        <p:sp>
          <p:nvSpPr>
            <p:cNvPr id="24" name="楕円 23">
              <a:extLst>
                <a:ext uri="{FF2B5EF4-FFF2-40B4-BE49-F238E27FC236}">
                  <a16:creationId xmlns:a16="http://schemas.microsoft.com/office/drawing/2014/main" id="{354BD2BF-C10E-F1C1-D271-A5926F7C9279}"/>
                </a:ext>
              </a:extLst>
            </p:cNvPr>
            <p:cNvSpPr/>
            <p:nvPr/>
          </p:nvSpPr>
          <p:spPr>
            <a:xfrm rot="1132783">
              <a:off x="2677673" y="1028496"/>
              <a:ext cx="258419" cy="1576479"/>
            </a:xfrm>
            <a:prstGeom prst="ellipse">
              <a:avLst/>
            </a:prstGeom>
            <a:no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0000"/>
                </a:solidFill>
              </a:endParaRPr>
            </a:p>
          </p:txBody>
        </p:sp>
        <p:cxnSp>
          <p:nvCxnSpPr>
            <p:cNvPr id="25" name="直線コネクタ 24">
              <a:extLst>
                <a:ext uri="{FF2B5EF4-FFF2-40B4-BE49-F238E27FC236}">
                  <a16:creationId xmlns:a16="http://schemas.microsoft.com/office/drawing/2014/main" id="{C60C8048-F0DE-D21F-3557-2C5221EBF9DF}"/>
                </a:ext>
              </a:extLst>
            </p:cNvPr>
            <p:cNvCxnSpPr/>
            <p:nvPr/>
          </p:nvCxnSpPr>
          <p:spPr>
            <a:xfrm>
              <a:off x="2696448" y="238438"/>
              <a:ext cx="96210" cy="1306812"/>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sp>
          <p:nvSpPr>
            <p:cNvPr id="26" name="テキスト ボックス 9">
              <a:extLst>
                <a:ext uri="{FF2B5EF4-FFF2-40B4-BE49-F238E27FC236}">
                  <a16:creationId xmlns:a16="http://schemas.microsoft.com/office/drawing/2014/main" id="{97127774-7BFA-3518-E794-8C9642EA2167}"/>
                </a:ext>
              </a:extLst>
            </p:cNvPr>
            <p:cNvSpPr txBox="1"/>
            <p:nvPr/>
          </p:nvSpPr>
          <p:spPr>
            <a:xfrm>
              <a:off x="2094348" y="-2831"/>
              <a:ext cx="1551190" cy="319374"/>
            </a:xfrm>
            <a:prstGeom prst="rect">
              <a:avLst/>
            </a:prstGeom>
            <a:solidFill>
              <a:schemeClr val="lt1"/>
            </a:solidFill>
            <a:ln w="9525" cmpd="sng">
              <a:solidFill>
                <a:schemeClr val="tx2">
                  <a:lumMod val="60000"/>
                  <a:lumOff val="4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b="1"/>
                <a:t>約１５ｃｍ拡張</a:t>
              </a:r>
            </a:p>
          </p:txBody>
        </p:sp>
      </p:grpSp>
    </p:spTree>
    <p:extLst>
      <p:ext uri="{BB962C8B-B14F-4D97-AF65-F5344CB8AC3E}">
        <p14:creationId xmlns:p14="http://schemas.microsoft.com/office/powerpoint/2010/main" val="31036515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1118</TotalTime>
  <Words>642</Words>
  <Application>Microsoft Office PowerPoint</Application>
  <PresentationFormat>A4 210 x 297 mm</PresentationFormat>
  <Paragraphs>42</Paragraphs>
  <Slides>2</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藤本</cp:lastModifiedBy>
  <cp:revision>27</cp:revision>
  <dcterms:created xsi:type="dcterms:W3CDTF">2025-01-19T02:10:35Z</dcterms:created>
  <dcterms:modified xsi:type="dcterms:W3CDTF">2025-02-26T07:52:36Z</dcterms:modified>
</cp:coreProperties>
</file>